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 id="2147483669" r:id="rId2"/>
  </p:sldMasterIdLst>
  <p:notesMasterIdLst>
    <p:notesMasterId r:id="rId48"/>
  </p:notesMasterIdLst>
  <p:sldIdLst>
    <p:sldId id="256" r:id="rId3"/>
    <p:sldId id="284" r:id="rId4"/>
    <p:sldId id="285" r:id="rId5"/>
    <p:sldId id="286" r:id="rId6"/>
    <p:sldId id="287" r:id="rId7"/>
    <p:sldId id="288" r:id="rId8"/>
    <p:sldId id="289" r:id="rId9"/>
    <p:sldId id="290" r:id="rId10"/>
    <p:sldId id="317" r:id="rId11"/>
    <p:sldId id="318" r:id="rId12"/>
    <p:sldId id="319" r:id="rId13"/>
    <p:sldId id="294" r:id="rId14"/>
    <p:sldId id="313" r:id="rId15"/>
    <p:sldId id="295" r:id="rId16"/>
    <p:sldId id="296" r:id="rId17"/>
    <p:sldId id="312" r:id="rId18"/>
    <p:sldId id="316" r:id="rId19"/>
    <p:sldId id="297" r:id="rId20"/>
    <p:sldId id="314" r:id="rId21"/>
    <p:sldId id="292" r:id="rId22"/>
    <p:sldId id="301" r:id="rId23"/>
    <p:sldId id="308" r:id="rId24"/>
    <p:sldId id="320" r:id="rId25"/>
    <p:sldId id="302" r:id="rId26"/>
    <p:sldId id="303" r:id="rId27"/>
    <p:sldId id="311" r:id="rId28"/>
    <p:sldId id="291" r:id="rId29"/>
    <p:sldId id="258" r:id="rId30"/>
    <p:sldId id="298" r:id="rId31"/>
    <p:sldId id="299" r:id="rId32"/>
    <p:sldId id="304" r:id="rId33"/>
    <p:sldId id="390" r:id="rId34"/>
    <p:sldId id="315" r:id="rId35"/>
    <p:sldId id="259" r:id="rId36"/>
    <p:sldId id="309" r:id="rId37"/>
    <p:sldId id="305" r:id="rId38"/>
    <p:sldId id="306" r:id="rId39"/>
    <p:sldId id="307" r:id="rId40"/>
    <p:sldId id="391" r:id="rId41"/>
    <p:sldId id="387" r:id="rId42"/>
    <p:sldId id="322" r:id="rId43"/>
    <p:sldId id="310" r:id="rId44"/>
    <p:sldId id="263" r:id="rId45"/>
    <p:sldId id="300" r:id="rId46"/>
    <p:sldId id="283" r:id="rId47"/>
  </p:sldIdLst>
  <p:sldSz cx="9144000" cy="5143500" type="screen16x9"/>
  <p:notesSz cx="6858000" cy="9144000"/>
  <p:embeddedFontLst>
    <p:embeddedFont>
      <p:font typeface="Abel" panose="02000506030000020004" pitchFamily="2" charset="0"/>
      <p:regular r:id="rId49"/>
    </p:embeddedFont>
    <p:embeddedFont>
      <p:font typeface="Bebas Neue" panose="020B0606020202050201" pitchFamily="34" charset="0"/>
      <p:regular r:id="rId50"/>
    </p:embeddedFont>
    <p:embeddedFont>
      <p:font typeface="DM Sans Medium" pitchFamily="2" charset="0"/>
      <p:regular r:id="rId51"/>
      <p:bold r:id="rId52"/>
      <p:italic r:id="rId53"/>
      <p:boldItalic r:id="rId54"/>
    </p:embeddedFont>
    <p:embeddedFont>
      <p:font typeface="Figtree" panose="020B0604020202020204" charset="0"/>
      <p:regular r:id="rId55"/>
      <p:bold r:id="rId56"/>
      <p:italic r:id="rId57"/>
      <p:boldItalic r:id="rId58"/>
    </p:embeddedFont>
    <p:embeddedFont>
      <p:font typeface="Golos Text" panose="020B0604020202020204" charset="0"/>
      <p:regular r:id="rId59"/>
      <p:bold r:id="rId60"/>
    </p:embeddedFont>
    <p:embeddedFont>
      <p:font typeface="MuseoModerno" panose="020B0604020202020204" charset="0"/>
      <p:regular r:id="rId61"/>
      <p:bold r:id="rId62"/>
      <p:italic r:id="rId63"/>
      <p:boldItalic r:id="rId64"/>
    </p:embeddedFont>
    <p:embeddedFont>
      <p:font typeface="Open Sans" panose="020B0606030504020204" pitchFamily="34" charset="0"/>
      <p:regular r:id="rId65"/>
    </p:embeddedFont>
    <p:embeddedFont>
      <p:font typeface="Proxima Nova" panose="020B0604020202020204" charset="0"/>
      <p:regular r:id="rId66"/>
      <p:bold r:id="rId67"/>
      <p:italic r:id="rId68"/>
      <p:boldItalic r:id="rId69"/>
    </p:embeddedFont>
    <p:embeddedFont>
      <p:font typeface="Proxima Nova Semibold" panose="020B0604020202020204" charset="0"/>
      <p:regular r:id="rId70"/>
      <p:bold r:id="rId71"/>
      <p:boldItalic r:id="rId72"/>
    </p:embeddedFont>
    <p:embeddedFont>
      <p:font typeface="Roboto" panose="02000000000000000000" pitchFamily="2" charset="0"/>
      <p:regular r:id="rId73"/>
      <p:bold r:id="rId74"/>
      <p:italic r:id="rId75"/>
      <p:boldItalic r:id="rId76"/>
    </p:embeddedFont>
    <p:embeddedFont>
      <p:font typeface="Syne" panose="020B0604020202020204"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A6D"/>
    <a:srgbClr val="F7D89E"/>
    <a:srgbClr val="FFCF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0545FD-CCFE-4512-BC7B-EF193B1FF810}" v="546" dt="2023-11-03T10:59:04.335"/>
  </p1510:revLst>
</p1510:revInfo>
</file>

<file path=ppt/tableStyles.xml><?xml version="1.0" encoding="utf-8"?>
<a:tblStyleLst xmlns:a="http://schemas.openxmlformats.org/drawingml/2006/main" def="{DA9DC8F3-3249-4BEF-A5FC-CB848A3ED477}">
  <a:tblStyle styleId="{DA9DC8F3-3249-4BEF-A5FC-CB848A3ED47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34" autoAdjust="0"/>
  </p:normalViewPr>
  <p:slideViewPr>
    <p:cSldViewPr snapToGrid="0">
      <p:cViewPr varScale="1">
        <p:scale>
          <a:sx n="134" d="100"/>
          <a:sy n="134" d="100"/>
        </p:scale>
        <p:origin x="1210"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5.fntdata"/><Relationship Id="rId58" Type="http://schemas.openxmlformats.org/officeDocument/2006/relationships/font" Target="fonts/font10.fntdata"/><Relationship Id="rId74" Type="http://schemas.openxmlformats.org/officeDocument/2006/relationships/font" Target="fonts/font26.fntdata"/><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3.fntdata"/><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77" Type="http://schemas.openxmlformats.org/officeDocument/2006/relationships/font" Target="fonts/font29.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font" Target="fonts/font27.fntdata"/><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font" Target="fonts/font25.fntdata"/><Relationship Id="rId78" Type="http://schemas.openxmlformats.org/officeDocument/2006/relationships/font" Target="fonts/font30.fntdata"/><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font" Target="fonts/font28.fntdata"/><Relationship Id="rId7" Type="http://schemas.openxmlformats.org/officeDocument/2006/relationships/slide" Target="slides/slide5.xml"/><Relationship Id="rId71" Type="http://schemas.openxmlformats.org/officeDocument/2006/relationships/font" Target="fonts/font23.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8.fntdata"/></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fdb3053a5e2b70bf/Documenti/doctorat_travaux/presentations/presentation_journ&#233;e_doc_axe_12_01/donnes%20scolinter.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fdb3053a5e2b70bf/Documenti/doctorat_travaux/presentations/JE%20bruit/stats_archive/stats_scoledit_omissions_v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arlettm\scoledit\work_tag_omission\stats_scoledit_omissions.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dirty="0" err="1"/>
              <a:t>Composizione</a:t>
            </a:r>
            <a:r>
              <a:rPr lang="fr-FR" baseline="0" dirty="0"/>
              <a:t> Scolinter (</a:t>
            </a:r>
            <a:r>
              <a:rPr lang="fr-FR" baseline="0" dirty="0" err="1"/>
              <a:t>trascritti</a:t>
            </a:r>
            <a:r>
              <a:rPr lang="fr-FR" baseline="0" dirty="0"/>
              <a:t> e </a:t>
            </a:r>
            <a:r>
              <a:rPr lang="fr-FR" baseline="0" dirty="0" err="1"/>
              <a:t>normalizzati</a:t>
            </a:r>
            <a:r>
              <a:rPr lang="fr-FR" baseline="0" dirty="0"/>
              <a:t>)</a:t>
            </a:r>
            <a:endParaRPr lang="fr-FR"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manualLayout>
          <c:layoutTarget val="inner"/>
          <c:xMode val="edge"/>
          <c:yMode val="edge"/>
          <c:x val="0.12060387489731722"/>
          <c:y val="0.16716072255673925"/>
          <c:w val="0.8164615014726212"/>
          <c:h val="0.61480599431787097"/>
        </c:manualLayout>
      </c:layout>
      <c:barChart>
        <c:barDir val="col"/>
        <c:grouping val="stacked"/>
        <c:varyColors val="0"/>
        <c:ser>
          <c:idx val="1"/>
          <c:order val="1"/>
          <c:tx>
            <c:strRef>
              <c:f>'[donnes scolinter.xlsx]Feuil1'!$B$10</c:f>
              <c:strCache>
                <c:ptCount val="1"/>
                <c:pt idx="0">
                  <c:v>1</c:v>
                </c:pt>
              </c:strCache>
            </c:strRef>
          </c:tx>
          <c:spPr>
            <a:solidFill>
              <a:schemeClr val="accent2">
                <a:shade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'[donnes scolinter.xlsx]Feuil1'!$B$11:$B$17</c:f>
              <c:numCache>
                <c:formatCode>General</c:formatCode>
                <c:ptCount val="7"/>
                <c:pt idx="0">
                  <c:v>373</c:v>
                </c:pt>
                <c:pt idx="2">
                  <c:v>1</c:v>
                </c:pt>
                <c:pt idx="3">
                  <c:v>712</c:v>
                </c:pt>
                <c:pt idx="5">
                  <c:v>1</c:v>
                </c:pt>
                <c:pt idx="6">
                  <c:v>382</c:v>
                </c:pt>
              </c:numCache>
            </c:numRef>
          </c:val>
          <c:extLst>
            <c:ext xmlns:c16="http://schemas.microsoft.com/office/drawing/2014/chart" uri="{C3380CC4-5D6E-409C-BE32-E72D297353CC}">
              <c16:uniqueId val="{00000000-9956-42CA-BE4C-AD0CF49E3733}"/>
            </c:ext>
          </c:extLst>
        </c:ser>
        <c:ser>
          <c:idx val="2"/>
          <c:order val="2"/>
          <c:tx>
            <c:strRef>
              <c:f>'[donnes scolinter.xlsx]Feuil1'!$C$10</c:f>
              <c:strCache>
                <c:ptCount val="1"/>
                <c:pt idx="0">
                  <c:v>2</c:v>
                </c:pt>
              </c:strCache>
            </c:strRef>
          </c:tx>
          <c:spPr>
            <a:solidFill>
              <a:schemeClr val="accent2">
                <a:shade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'[donnes scolinter.xlsx]Feuil1'!$C$11:$C$17</c:f>
              <c:numCache>
                <c:formatCode>General</c:formatCode>
                <c:ptCount val="7"/>
                <c:pt idx="0">
                  <c:v>373</c:v>
                </c:pt>
                <c:pt idx="2">
                  <c:v>2</c:v>
                </c:pt>
                <c:pt idx="3">
                  <c:v>650</c:v>
                </c:pt>
                <c:pt idx="5">
                  <c:v>2</c:v>
                </c:pt>
                <c:pt idx="6">
                  <c:v>382</c:v>
                </c:pt>
              </c:numCache>
            </c:numRef>
          </c:val>
          <c:extLst>
            <c:ext xmlns:c16="http://schemas.microsoft.com/office/drawing/2014/chart" uri="{C3380CC4-5D6E-409C-BE32-E72D297353CC}">
              <c16:uniqueId val="{00000001-9956-42CA-BE4C-AD0CF49E3733}"/>
            </c:ext>
          </c:extLst>
        </c:ser>
        <c:ser>
          <c:idx val="3"/>
          <c:order val="3"/>
          <c:tx>
            <c:strRef>
              <c:f>'[donnes scolinter.xlsx]Feuil1'!$D$10</c:f>
              <c:strCache>
                <c:ptCount val="1"/>
                <c:pt idx="0">
                  <c:v>3</c:v>
                </c:pt>
              </c:strCache>
            </c:strRef>
          </c:tx>
          <c:spPr>
            <a:solidFill>
              <a:schemeClr val="accent2">
                <a:tint val="9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'[donnes scolinter.xlsx]Feuil1'!$D$11:$D$17</c:f>
              <c:numCache>
                <c:formatCode>General</c:formatCode>
                <c:ptCount val="7"/>
                <c:pt idx="0">
                  <c:v>373</c:v>
                </c:pt>
                <c:pt idx="2">
                  <c:v>3</c:v>
                </c:pt>
                <c:pt idx="5">
                  <c:v>3</c:v>
                </c:pt>
              </c:numCache>
            </c:numRef>
          </c:val>
          <c:extLst>
            <c:ext xmlns:c16="http://schemas.microsoft.com/office/drawing/2014/chart" uri="{C3380CC4-5D6E-409C-BE32-E72D297353CC}">
              <c16:uniqueId val="{00000002-9956-42CA-BE4C-AD0CF49E3733}"/>
            </c:ext>
          </c:extLst>
        </c:ser>
        <c:ser>
          <c:idx val="4"/>
          <c:order val="4"/>
          <c:tx>
            <c:strRef>
              <c:f>'[donnes scolinter.xlsx]Feuil1'!$E$10</c:f>
              <c:strCache>
                <c:ptCount val="1"/>
                <c:pt idx="0">
                  <c:v>4</c:v>
                </c:pt>
              </c:strCache>
            </c:strRef>
          </c:tx>
          <c:spPr>
            <a:solidFill>
              <a:schemeClr val="accent2">
                <a:tint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'[donnes scolinter.xlsx]Feuil1'!$E$11:$E$17</c:f>
              <c:numCache>
                <c:formatCode>General</c:formatCode>
                <c:ptCount val="7"/>
                <c:pt idx="0">
                  <c:v>369</c:v>
                </c:pt>
                <c:pt idx="2">
                  <c:v>4</c:v>
                </c:pt>
                <c:pt idx="5">
                  <c:v>4</c:v>
                </c:pt>
              </c:numCache>
            </c:numRef>
          </c:val>
          <c:extLst>
            <c:ext xmlns:c16="http://schemas.microsoft.com/office/drawing/2014/chart" uri="{C3380CC4-5D6E-409C-BE32-E72D297353CC}">
              <c16:uniqueId val="{00000003-9956-42CA-BE4C-AD0CF49E3733}"/>
            </c:ext>
          </c:extLst>
        </c:ser>
        <c:ser>
          <c:idx val="5"/>
          <c:order val="5"/>
          <c:tx>
            <c:strRef>
              <c:f>'[donnes scolinter.xlsx]Feuil1'!$F$10</c:f>
              <c:strCache>
                <c:ptCount val="1"/>
                <c:pt idx="0">
                  <c:v>5</c:v>
                </c:pt>
              </c:strCache>
            </c:strRef>
          </c:tx>
          <c:spPr>
            <a:solidFill>
              <a:schemeClr val="accent2">
                <a:tint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'[donnes scolinter.xlsx]Feuil1'!$F$11:$F$17</c:f>
              <c:numCache>
                <c:formatCode>General</c:formatCode>
                <c:ptCount val="7"/>
                <c:pt idx="0">
                  <c:v>336</c:v>
                </c:pt>
                <c:pt idx="2">
                  <c:v>5</c:v>
                </c:pt>
                <c:pt idx="5">
                  <c:v>5</c:v>
                </c:pt>
              </c:numCache>
            </c:numRef>
          </c:val>
          <c:extLst>
            <c:ext xmlns:c16="http://schemas.microsoft.com/office/drawing/2014/chart" uri="{C3380CC4-5D6E-409C-BE32-E72D297353CC}">
              <c16:uniqueId val="{00000004-9956-42CA-BE4C-AD0CF49E3733}"/>
            </c:ext>
          </c:extLst>
        </c:ser>
        <c:dLbls>
          <c:dLblPos val="ctr"/>
          <c:showLegendKey val="0"/>
          <c:showVal val="1"/>
          <c:showCatName val="0"/>
          <c:showSerName val="0"/>
          <c:showPercent val="0"/>
          <c:showBubbleSize val="0"/>
        </c:dLbls>
        <c:gapWidth val="0"/>
        <c:overlap val="100"/>
        <c:axId val="2067051535"/>
        <c:axId val="178575807"/>
        <c:extLst>
          <c:ext xmlns:c15="http://schemas.microsoft.com/office/drawing/2012/chart" uri="{02D57815-91ED-43cb-92C2-25804820EDAC}">
            <c15:filteredBarSeries>
              <c15:ser>
                <c:idx val="0"/>
                <c:order val="0"/>
                <c:tx>
                  <c:strRef>
                    <c:extLst>
                      <c:ext uri="{02D57815-91ED-43cb-92C2-25804820EDAC}">
                        <c15:formulaRef>
                          <c15:sqref>'[donnes scolinter.xlsx]Feuil1'!$A$10</c15:sqref>
                        </c15:formulaRef>
                      </c:ext>
                    </c:extLst>
                    <c:strCache>
                      <c:ptCount val="1"/>
                    </c:strCache>
                  </c:strRef>
                </c:tx>
                <c:spPr>
                  <a:solidFill>
                    <a:schemeClr val="accent2">
                      <a:shade val="5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fr-FR"/>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val>
                  <c:numRef>
                    <c:extLst>
                      <c:ext uri="{02D57815-91ED-43cb-92C2-25804820EDAC}">
                        <c15:formulaRef>
                          <c15:sqref>'[donnes scolinter.xlsx]Feuil1'!$A$11:$A$17</c15:sqref>
                        </c15:formulaRef>
                      </c:ext>
                    </c:extLst>
                    <c:numCache>
                      <c:formatCode>General</c:formatCode>
                      <c:ptCount val="7"/>
                      <c:pt idx="0">
                        <c:v>0</c:v>
                      </c:pt>
                      <c:pt idx="3">
                        <c:v>0</c:v>
                      </c:pt>
                      <c:pt idx="6">
                        <c:v>0</c:v>
                      </c:pt>
                    </c:numCache>
                  </c:numRef>
                </c:val>
                <c:extLst>
                  <c:ext xmlns:c16="http://schemas.microsoft.com/office/drawing/2014/chart" uri="{C3380CC4-5D6E-409C-BE32-E72D297353CC}">
                    <c16:uniqueId val="{00000005-9956-42CA-BE4C-AD0CF49E3733}"/>
                  </c:ext>
                </c:extLst>
              </c15:ser>
            </c15:filteredBarSeries>
          </c:ext>
        </c:extLst>
      </c:barChart>
      <c:catAx>
        <c:axId val="2067051535"/>
        <c:scaling>
          <c:orientation val="minMax"/>
        </c:scaling>
        <c:delete val="1"/>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dirty="0"/>
                  <a:t>Lingue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none"/>
        <c:minorTickMark val="none"/>
        <c:tickLblPos val="nextTo"/>
        <c:crossAx val="178575807"/>
        <c:crosses val="autoZero"/>
        <c:auto val="1"/>
        <c:lblAlgn val="ctr"/>
        <c:lblOffset val="100"/>
        <c:noMultiLvlLbl val="0"/>
      </c:catAx>
      <c:valAx>
        <c:axId val="178575807"/>
        <c:scaling>
          <c:orientation val="minMax"/>
          <c:max val="18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fr-FR" dirty="0"/>
                  <a:t>N° </a:t>
                </a:r>
                <a:r>
                  <a:rPr lang="fr-FR" dirty="0" err="1"/>
                  <a:t>testi</a:t>
                </a:r>
                <a:endParaRPr lang="fr-FR"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fr-FR"/>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2067051535"/>
        <c:crosses val="autoZero"/>
        <c:crossBetween val="between"/>
        <c:majorUnit val="200"/>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4"/>
    </mc:Choice>
    <mc:Fallback>
      <c:style val="4"/>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fr-FR"/>
              <a:t>Numero di token per classe e numero</a:t>
            </a:r>
            <a:r>
              <a:rPr lang="fr-FR" baseline="0"/>
              <a:t> di tag omissione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fr-FR"/>
        </a:p>
      </c:txPr>
    </c:title>
    <c:autoTitleDeleted val="0"/>
    <c:plotArea>
      <c:layout/>
      <c:lineChart>
        <c:grouping val="standard"/>
        <c:varyColors val="0"/>
        <c:ser>
          <c:idx val="0"/>
          <c:order val="0"/>
          <c:tx>
            <c:strRef>
              <c:f>[stats_scoledit_omissions_v2.xlsx]stats_corpus_longit_all_V1!$E$2</c:f>
              <c:strCache>
                <c:ptCount val="1"/>
                <c:pt idx="0">
                  <c:v>moyenne nb mots par niveau (long)</c:v>
                </c:pt>
              </c:strCache>
            </c:strRef>
          </c:tx>
          <c:spPr>
            <a:ln w="28575" cap="rnd">
              <a:solidFill>
                <a:schemeClr val="accent2">
                  <a:shade val="65000"/>
                </a:schemeClr>
              </a:solidFill>
              <a:round/>
            </a:ln>
            <a:effectLst/>
          </c:spPr>
          <c:marker>
            <c:symbol val="none"/>
          </c:marker>
          <c:val>
            <c:numRef>
              <c:f>[stats_scoledit_omissions_v2.xlsx]stats_corpus_longit_all_V1!$E$3:$E$7</c:f>
              <c:numCache>
                <c:formatCode>0.00</c:formatCode>
                <c:ptCount val="5"/>
                <c:pt idx="0">
                  <c:v>27.768545994065281</c:v>
                </c:pt>
                <c:pt idx="1">
                  <c:v>67.160237388724042</c:v>
                </c:pt>
                <c:pt idx="2">
                  <c:v>118.81008902077151</c:v>
                </c:pt>
                <c:pt idx="3">
                  <c:v>145.31157270029672</c:v>
                </c:pt>
                <c:pt idx="4">
                  <c:v>177.39465875370919</c:v>
                </c:pt>
              </c:numCache>
            </c:numRef>
          </c:val>
          <c:smooth val="0"/>
          <c:extLst>
            <c:ext xmlns:c16="http://schemas.microsoft.com/office/drawing/2014/chart" uri="{C3380CC4-5D6E-409C-BE32-E72D297353CC}">
              <c16:uniqueId val="{00000000-5412-490B-806C-AE83A0DA915A}"/>
            </c:ext>
          </c:extLst>
        </c:ser>
        <c:ser>
          <c:idx val="1"/>
          <c:order val="1"/>
          <c:tx>
            <c:strRef>
              <c:f>[stats_scoledit_omissions_v2.xlsx]stats_corpus_longit_all_V1!$F$2</c:f>
              <c:strCache>
                <c:ptCount val="1"/>
                <c:pt idx="0">
                  <c:v>tot. textes contenant omissions</c:v>
                </c:pt>
              </c:strCache>
            </c:strRef>
          </c:tx>
          <c:spPr>
            <a:ln w="28575" cap="rnd">
              <a:solidFill>
                <a:schemeClr val="accent2"/>
              </a:solidFill>
              <a:round/>
            </a:ln>
            <a:effectLst/>
          </c:spPr>
          <c:marker>
            <c:symbol val="none"/>
          </c:marker>
          <c:val>
            <c:numRef>
              <c:f>[stats_scoledit_omissions_v2.xlsx]stats_corpus_longit_all_V1!$F$3:$F$7</c:f>
              <c:numCache>
                <c:formatCode>General</c:formatCode>
                <c:ptCount val="5"/>
                <c:pt idx="0">
                  <c:v>41</c:v>
                </c:pt>
                <c:pt idx="1">
                  <c:v>55</c:v>
                </c:pt>
                <c:pt idx="2">
                  <c:v>52</c:v>
                </c:pt>
                <c:pt idx="3">
                  <c:v>58</c:v>
                </c:pt>
                <c:pt idx="4">
                  <c:v>22</c:v>
                </c:pt>
              </c:numCache>
            </c:numRef>
          </c:val>
          <c:smooth val="0"/>
          <c:extLst>
            <c:ext xmlns:c16="http://schemas.microsoft.com/office/drawing/2014/chart" uri="{C3380CC4-5D6E-409C-BE32-E72D297353CC}">
              <c16:uniqueId val="{00000001-5412-490B-806C-AE83A0DA915A}"/>
            </c:ext>
          </c:extLst>
        </c:ser>
        <c:ser>
          <c:idx val="2"/>
          <c:order val="2"/>
          <c:tx>
            <c:strRef>
              <c:f>[stats_scoledit_omissions_v2.xlsx]stats_corpus_longit_all_V1!$G$2</c:f>
              <c:strCache>
                <c:ptCount val="1"/>
                <c:pt idx="0">
                  <c:v>tot. omissions tag </c:v>
                </c:pt>
              </c:strCache>
            </c:strRef>
          </c:tx>
          <c:spPr>
            <a:ln w="28575" cap="rnd">
              <a:solidFill>
                <a:schemeClr val="accent2">
                  <a:tint val="65000"/>
                </a:schemeClr>
              </a:solidFill>
              <a:round/>
            </a:ln>
            <a:effectLst/>
          </c:spPr>
          <c:marker>
            <c:symbol val="none"/>
          </c:marker>
          <c:val>
            <c:numRef>
              <c:f>[stats_scoledit_omissions_v2.xlsx]stats_corpus_longit_all_V1!$G$3:$G$7</c:f>
              <c:numCache>
                <c:formatCode>General</c:formatCode>
                <c:ptCount val="5"/>
                <c:pt idx="0">
                  <c:v>52</c:v>
                </c:pt>
                <c:pt idx="1">
                  <c:v>69</c:v>
                </c:pt>
                <c:pt idx="2">
                  <c:v>62</c:v>
                </c:pt>
                <c:pt idx="3">
                  <c:v>65</c:v>
                </c:pt>
                <c:pt idx="4">
                  <c:v>23</c:v>
                </c:pt>
              </c:numCache>
            </c:numRef>
          </c:val>
          <c:smooth val="0"/>
          <c:extLst>
            <c:ext xmlns:c16="http://schemas.microsoft.com/office/drawing/2014/chart" uri="{C3380CC4-5D6E-409C-BE32-E72D297353CC}">
              <c16:uniqueId val="{00000002-5412-490B-806C-AE83A0DA915A}"/>
            </c:ext>
          </c:extLst>
        </c:ser>
        <c:dLbls>
          <c:showLegendKey val="0"/>
          <c:showVal val="0"/>
          <c:showCatName val="0"/>
          <c:showSerName val="0"/>
          <c:showPercent val="0"/>
          <c:showBubbleSize val="0"/>
        </c:dLbls>
        <c:smooth val="0"/>
        <c:axId val="1231936271"/>
        <c:axId val="352910687"/>
      </c:lineChart>
      <c:catAx>
        <c:axId val="1231936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352910687"/>
        <c:crosses val="autoZero"/>
        <c:auto val="1"/>
        <c:lblAlgn val="ctr"/>
        <c:lblOffset val="100"/>
        <c:noMultiLvlLbl val="0"/>
      </c:catAx>
      <c:valAx>
        <c:axId val="35291068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crossAx val="123193627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a:pPr>
      <a:endParaRPr lang="fr-F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35590898291639261"/>
          <c:y val="0.30419541420354052"/>
          <c:w val="0.24047357506471154"/>
          <c:h val="0.54291160588416343"/>
        </c:manualLayout>
      </c:layout>
      <c:pieChart>
        <c:varyColors val="1"/>
        <c:ser>
          <c:idx val="0"/>
          <c:order val="0"/>
          <c:dPt>
            <c:idx val="0"/>
            <c:bubble3D val="0"/>
            <c:spPr>
              <a:solidFill>
                <a:schemeClr val="accent2"/>
              </a:solidFill>
              <a:ln w="19050">
                <a:solidFill>
                  <a:schemeClr val="lt1"/>
                </a:solidFill>
              </a:ln>
              <a:effectLst/>
            </c:spPr>
            <c:extLst>
              <c:ext xmlns:c16="http://schemas.microsoft.com/office/drawing/2014/chart" uri="{C3380CC4-5D6E-409C-BE32-E72D297353CC}">
                <c16:uniqueId val="{00000001-F99D-45D3-966E-53C5F16A4A8A}"/>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F99D-45D3-966E-53C5F16A4A8A}"/>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F99D-45D3-966E-53C5F16A4A8A}"/>
              </c:ext>
            </c:extLst>
          </c:dPt>
          <c:dPt>
            <c:idx val="3"/>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7-F99D-45D3-966E-53C5F16A4A8A}"/>
              </c:ext>
            </c:extLst>
          </c:dPt>
          <c:dPt>
            <c:idx val="4"/>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09-F99D-45D3-966E-53C5F16A4A8A}"/>
              </c:ext>
            </c:extLst>
          </c:dPt>
          <c:dPt>
            <c:idx val="5"/>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0B-F99D-45D3-966E-53C5F16A4A8A}"/>
              </c:ext>
            </c:extLst>
          </c:dPt>
          <c:dPt>
            <c:idx val="6"/>
            <c:bubble3D val="0"/>
            <c:explosion val="2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0D-F99D-45D3-966E-53C5F16A4A8A}"/>
              </c:ext>
            </c:extLst>
          </c:dPt>
          <c:dPt>
            <c:idx val="7"/>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0F-F99D-45D3-966E-53C5F16A4A8A}"/>
              </c:ext>
            </c:extLst>
          </c:dPt>
          <c:dLbls>
            <c:dLbl>
              <c:idx val="0"/>
              <c:layout>
                <c:manualLayout>
                  <c:x val="-0.1259846328915695"/>
                  <c:y val="-0.13981103641364906"/>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99D-45D3-966E-53C5F16A4A8A}"/>
                </c:ext>
              </c:extLst>
            </c:dLbl>
            <c:dLbl>
              <c:idx val="1"/>
              <c:layout>
                <c:manualLayout>
                  <c:x val="-6.5581041779173233E-2"/>
                  <c:y val="-3.4008089938455194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99D-45D3-966E-53C5F16A4A8A}"/>
                </c:ext>
              </c:extLst>
            </c:dLbl>
            <c:dLbl>
              <c:idx val="2"/>
              <c:layout>
                <c:manualLayout>
                  <c:x val="6.9032675557024383E-3"/>
                  <c:y val="-0.13603235975382069"/>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99D-45D3-966E-53C5F16A4A8A}"/>
                </c:ext>
              </c:extLst>
            </c:dLbl>
            <c:dLbl>
              <c:idx val="3"/>
              <c:layout>
                <c:manualLayout>
                  <c:x val="8.4565027557354816E-2"/>
                  <c:y val="-0.11713897645467894"/>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F99D-45D3-966E-53C5F16A4A8A}"/>
                </c:ext>
              </c:extLst>
            </c:dLbl>
            <c:dLbl>
              <c:idx val="4"/>
              <c:layout>
                <c:manualLayout>
                  <c:x val="8.8016661335206095E-2"/>
                  <c:y val="0"/>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F99D-45D3-966E-53C5F16A4A8A}"/>
                </c:ext>
              </c:extLst>
            </c:dLbl>
            <c:dLbl>
              <c:idx val="5"/>
              <c:layout>
                <c:manualLayout>
                  <c:x val="7.7661760001652438E-2"/>
                  <c:y val="-3.4008089938455242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B-F99D-45D3-966E-53C5F16A4A8A}"/>
                </c:ext>
              </c:extLst>
            </c:dLbl>
            <c:dLbl>
              <c:idx val="7"/>
              <c:layout>
                <c:manualLayout>
                  <c:x val="-0.1070006471133878"/>
                  <c:y val="-4.5344119917940268E-2"/>
                </c:manualLayout>
              </c:layout>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F-F99D-45D3-966E-53C5F16A4A8A}"/>
                </c:ext>
              </c:extLst>
            </c:dLbl>
            <c:spPr>
              <a:solidFill>
                <a:srgbClr val="FFF7F6"/>
              </a:solidFill>
              <a:ln>
                <a:solidFill>
                  <a:srgbClr val="2F2534">
                    <a:lumMod val="25000"/>
                    <a:lumOff val="75000"/>
                  </a:srgbClr>
                </a:solidFill>
              </a:ln>
              <a:effectLst/>
            </c:spPr>
            <c:txPr>
              <a:bodyPr rot="0" spcFirstLastPara="1" vertOverflow="clip" horzOverflow="clip" vert="horz" wrap="square" lIns="38100" tIns="19050" rIns="38100" bIns="19050" anchor="ctr" anchorCtr="1">
                <a:spAutoFit/>
              </a:bodyPr>
              <a:lstStyle/>
              <a:p>
                <a:pPr>
                  <a:defRPr sz="1200" b="0" i="0" u="none" strike="noStrike" kern="1200" baseline="0">
                    <a:solidFill>
                      <a:schemeClr val="dk1">
                        <a:lumMod val="65000"/>
                        <a:lumOff val="35000"/>
                      </a:schemeClr>
                    </a:solidFill>
                    <a:latin typeface="+mn-lt"/>
                    <a:ea typeface="+mn-ea"/>
                    <a:cs typeface="+mn-cs"/>
                  </a:defRPr>
                </a:pPr>
                <a:endParaRPr lang="fr-FR"/>
              </a:p>
            </c:txPr>
            <c:dLblPos val="outEnd"/>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corpus_longitud_omissions_v2!$Q$2:$Q$9</c:f>
              <c:strCache>
                <c:ptCount val="8"/>
                <c:pt idx="0">
                  <c:v>adjectif</c:v>
                </c:pt>
                <c:pt idx="1">
                  <c:v>adverbe</c:v>
                </c:pt>
                <c:pt idx="2">
                  <c:v>conjonction</c:v>
                </c:pt>
                <c:pt idx="3">
                  <c:v>determinant</c:v>
                </c:pt>
                <c:pt idx="4">
                  <c:v>nom</c:v>
                </c:pt>
                <c:pt idx="5">
                  <c:v>preposition</c:v>
                </c:pt>
                <c:pt idx="6">
                  <c:v>pronom</c:v>
                </c:pt>
                <c:pt idx="7">
                  <c:v>verbe</c:v>
                </c:pt>
              </c:strCache>
            </c:strRef>
          </c:cat>
          <c:val>
            <c:numRef>
              <c:f>corpus_longitud_omissions_v2!$R$2:$R$9</c:f>
              <c:numCache>
                <c:formatCode>General</c:formatCode>
                <c:ptCount val="8"/>
                <c:pt idx="0">
                  <c:v>4</c:v>
                </c:pt>
                <c:pt idx="1">
                  <c:v>2</c:v>
                </c:pt>
                <c:pt idx="2">
                  <c:v>2</c:v>
                </c:pt>
                <c:pt idx="3">
                  <c:v>3</c:v>
                </c:pt>
                <c:pt idx="4">
                  <c:v>39</c:v>
                </c:pt>
                <c:pt idx="5">
                  <c:v>14</c:v>
                </c:pt>
                <c:pt idx="6">
                  <c:v>137</c:v>
                </c:pt>
                <c:pt idx="7">
                  <c:v>70</c:v>
                </c:pt>
              </c:numCache>
            </c:numRef>
          </c:val>
          <c:extLst>
            <c:ext xmlns:c16="http://schemas.microsoft.com/office/drawing/2014/chart" uri="{C3380CC4-5D6E-409C-BE32-E72D297353CC}">
              <c16:uniqueId val="{00000010-F99D-45D3-966E-53C5F16A4A8A}"/>
            </c:ext>
          </c:extLst>
        </c:ser>
        <c:dLbls>
          <c:showLegendKey val="0"/>
          <c:showVal val="0"/>
          <c:showCatName val="0"/>
          <c:showSerName val="0"/>
          <c:showPercent val="0"/>
          <c:showBubbleSize val="0"/>
          <c:showLeaderLines val="0"/>
        </c:dLbls>
        <c:firstSliceAng val="0"/>
      </c:pieChart>
      <c:spPr>
        <a:noFill/>
        <a:ln>
          <a:noFill/>
        </a:ln>
        <a:effectLst/>
      </c:spPr>
    </c:plotArea>
    <c:legend>
      <c:legendPos val="r"/>
      <c:layout>
        <c:manualLayout>
          <c:xMode val="edge"/>
          <c:yMode val="edge"/>
          <c:x val="0.79891800793440915"/>
          <c:y val="0.35045684349086076"/>
          <c:w val="0.1602872139798234"/>
          <c:h val="0.4115680962499350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fr-FR"/>
        </a:p>
      </c:txPr>
    </c:legend>
    <c:plotVisOnly val="1"/>
    <c:dispBlanksAs val="gap"/>
    <c:showDLblsOverMax val="0"/>
  </c:chart>
  <c:spPr>
    <a:noFill/>
    <a:ln>
      <a:noFill/>
    </a:ln>
    <a:effectLst/>
  </c:spPr>
  <c:txPr>
    <a:bodyPr/>
    <a:lstStyle/>
    <a:p>
      <a:pPr>
        <a:defRPr sz="120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withinLinear" id="15">
  <a:schemeClr val="accent2"/>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14f55d80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14f55d80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Campo vasto che comprende task relativi al trattamento del linguaggio naturale a volte molto diversi tra loro</a:t>
            </a:r>
          </a:p>
          <a:p>
            <a:pPr marL="0" lvl="0" indent="0" algn="l" rtl="0">
              <a:spcBef>
                <a:spcPts val="0"/>
              </a:spcBef>
              <a:spcAft>
                <a:spcPts val="0"/>
              </a:spcAft>
              <a:buNone/>
            </a:pPr>
            <a:r>
              <a:rPr lang="it-IT" dirty="0"/>
              <a:t>Linguistica dei corpus – legame con la linguistica computazionale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Interesse crescente – sviluppo hardware rende possibile sfruttare idee nate in precedenza ma non ancora possibili a causa dei limiti materiali – interesse sempre maggiore verso l’utilizzo del linguaggio naturale per scopi differenti -</a:t>
            </a:r>
            <a:endParaRPr lang="fr-FR" dirty="0"/>
          </a:p>
        </p:txBody>
      </p:sp>
    </p:spTree>
    <p:extLst>
      <p:ext uri="{BB962C8B-B14F-4D97-AF65-F5344CB8AC3E}">
        <p14:creationId xmlns:p14="http://schemas.microsoft.com/office/powerpoint/2010/main" val="2321051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it-IT" dirty="0"/>
              <a:t>Un salto in avanti, qualche anno dopo, la ricerca avanza in direzioni diverse, tra cui gli studi sulle interazioni uomo-macchina. Nell’ambito di questo filone di studi, viene creata ELIZA. </a:t>
            </a:r>
          </a:p>
          <a:p>
            <a:pPr marL="158750" indent="0">
              <a:buNone/>
            </a:pPr>
            <a:r>
              <a:rPr lang="it-IT" dirty="0"/>
              <a:t>Eliza è un </a:t>
            </a:r>
            <a:r>
              <a:rPr lang="it-IT" dirty="0" err="1"/>
              <a:t>chatterbot</a:t>
            </a:r>
            <a:r>
              <a:rPr lang="it-IT" dirty="0"/>
              <a:t> – adesso chiamati Chatbot.</a:t>
            </a:r>
          </a:p>
          <a:p>
            <a:pPr marL="158750" indent="0">
              <a:buNone/>
            </a:pPr>
            <a:r>
              <a:rPr lang="it-IT" dirty="0"/>
              <a:t>Chatbot – sistemi creati per interagire con l’umano tramite linguaggio naturale a scopi diversi, fornire informazioni (es chatbot della SNCF, treni francesi)</a:t>
            </a:r>
          </a:p>
          <a:p>
            <a:pPr marL="158750" indent="0">
              <a:buNone/>
            </a:pPr>
            <a:r>
              <a:rPr lang="it-IT" dirty="0"/>
              <a:t>Eliza è la «nonna» di </a:t>
            </a:r>
            <a:r>
              <a:rPr lang="it-IT" dirty="0" err="1"/>
              <a:t>Chatgpt</a:t>
            </a:r>
            <a:r>
              <a:rPr lang="it-IT" dirty="0"/>
              <a:t>.</a:t>
            </a:r>
          </a:p>
          <a:p>
            <a:pPr marL="158750" indent="0">
              <a:buNone/>
            </a:pPr>
            <a:r>
              <a:rPr lang="it-IT" dirty="0"/>
              <a:t>Come funziona ? </a:t>
            </a:r>
          </a:p>
          <a:p>
            <a:pPr marL="158750" indent="0">
              <a:buNone/>
            </a:pPr>
            <a:r>
              <a:rPr lang="it-IT" dirty="0"/>
              <a:t>Sistema a base di regole – regole scritte a mano dai programmatori, Eliza è capace di dare un’illusione di comprensione all’interlocutore.</a:t>
            </a:r>
          </a:p>
          <a:p>
            <a:pPr marL="457200" indent="-298450">
              <a:buFont typeface="Wingdings" panose="05000000000000000000" pitchFamily="2" charset="2"/>
              <a:buChar char="n"/>
            </a:pPr>
            <a:r>
              <a:rPr lang="it-IT" dirty="0" err="1"/>
              <a:t>Riprendre</a:t>
            </a:r>
            <a:r>
              <a:rPr lang="it-IT" dirty="0"/>
              <a:t> le parole dell’interlocutore e le inserisce nelle risposte che dà…</a:t>
            </a:r>
          </a:p>
          <a:p>
            <a:pPr marL="457200" indent="-298450">
              <a:buFont typeface="Wingdings" panose="05000000000000000000" pitchFamily="2" charset="2"/>
              <a:buChar char="n"/>
            </a:pPr>
            <a:endParaRPr lang="fr-FR" dirty="0"/>
          </a:p>
        </p:txBody>
      </p:sp>
    </p:spTree>
    <p:extLst>
      <p:ext uri="{BB962C8B-B14F-4D97-AF65-F5344CB8AC3E}">
        <p14:creationId xmlns:p14="http://schemas.microsoft.com/office/powerpoint/2010/main" val="720452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Il linguaggio naturale viene utilizzato anche per mentire – maniera inconscia, </a:t>
            </a:r>
            <a:r>
              <a:rPr lang="it-IT" dirty="0" err="1"/>
              <a:t>ChatGpt</a:t>
            </a:r>
            <a:r>
              <a:rPr lang="it-IT" dirty="0"/>
              <a:t> lo faceva già…</a:t>
            </a:r>
          </a:p>
          <a:p>
            <a:r>
              <a:rPr lang="it-IT" dirty="0"/>
              <a:t>Problema : </a:t>
            </a:r>
            <a:r>
              <a:rPr lang="it-IT" dirty="0" err="1"/>
              <a:t>Chatgpt</a:t>
            </a:r>
            <a:r>
              <a:rPr lang="it-IT" dirty="0"/>
              <a:t> è (era) capace di fornire informazioni false sulle persone. Problema corretto nella versione attuale (rifacendo lo stesso esperimento il risultato è diverso), dopo diversi processi nei confronti di OpenAI per diffamazione</a:t>
            </a:r>
            <a:endParaRPr lang="fr-FR" dirty="0"/>
          </a:p>
        </p:txBody>
      </p:sp>
    </p:spTree>
    <p:extLst>
      <p:ext uri="{BB962C8B-B14F-4D97-AF65-F5344CB8AC3E}">
        <p14:creationId xmlns:p14="http://schemas.microsoft.com/office/powerpoint/2010/main" val="1477017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Problema : </a:t>
            </a:r>
            <a:r>
              <a:rPr lang="it-IT" dirty="0" err="1"/>
              <a:t>Chatgpt</a:t>
            </a:r>
            <a:r>
              <a:rPr lang="it-IT" dirty="0"/>
              <a:t> è (era) capace di fornire informazioni false sulle persone. Problema corretto nella versione attuale (rifacendo lo stesso esperimento il risultato è diverso), dopo diversi processi nei confronti di OpenAI per diffamazione</a:t>
            </a:r>
            <a:endParaRPr lang="fr-FR" dirty="0"/>
          </a:p>
        </p:txBody>
      </p:sp>
    </p:spTree>
    <p:extLst>
      <p:ext uri="{BB962C8B-B14F-4D97-AF65-F5344CB8AC3E}">
        <p14:creationId xmlns:p14="http://schemas.microsoft.com/office/powerpoint/2010/main" val="210423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Processi realizzati da LLM (large </a:t>
            </a:r>
            <a:r>
              <a:rPr lang="it-IT" dirty="0" err="1"/>
              <a:t>language</a:t>
            </a:r>
            <a:r>
              <a:rPr lang="it-IT" dirty="0"/>
              <a:t> models) – modelli a base di deep </a:t>
            </a:r>
            <a:r>
              <a:rPr lang="it-IT" dirty="0" err="1"/>
              <a:t>neural</a:t>
            </a:r>
            <a:r>
              <a:rPr lang="it-IT" dirty="0"/>
              <a:t> networks – allenati per effettuare questi passaggi in una pipeline di linguistica computazionale. </a:t>
            </a:r>
            <a:endParaRPr lang="fr-FR" dirty="0"/>
          </a:p>
        </p:txBody>
      </p:sp>
    </p:spTree>
    <p:extLst>
      <p:ext uri="{BB962C8B-B14F-4D97-AF65-F5344CB8AC3E}">
        <p14:creationId xmlns:p14="http://schemas.microsoft.com/office/powerpoint/2010/main" val="1456468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865629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l"/>
            <a:r>
              <a:rPr lang="it-IT" b="0" i="0" dirty="0">
                <a:solidFill>
                  <a:srgbClr val="374151"/>
                </a:solidFill>
                <a:effectLst/>
                <a:latin typeface="Söhne"/>
              </a:rPr>
              <a:t>Il termine "token" viene utilizzato nell'elaborazione del linguaggio naturale (NLP) invece di "parola" per alcune ragioni:</a:t>
            </a:r>
          </a:p>
          <a:p>
            <a:pPr marL="158750" indent="0">
              <a:buNone/>
            </a:pPr>
            <a:endParaRPr lang="fr-FR" dirty="0"/>
          </a:p>
          <a:p>
            <a:pPr marL="158750" indent="0">
              <a:buNone/>
            </a:pPr>
            <a:r>
              <a:rPr lang="fr-FR" dirty="0" err="1"/>
              <a:t>Esempio</a:t>
            </a:r>
            <a:r>
              <a:rPr lang="fr-FR" dirty="0"/>
              <a:t> frase italo </a:t>
            </a:r>
            <a:r>
              <a:rPr lang="fr-FR" dirty="0" err="1"/>
              <a:t>calvino</a:t>
            </a:r>
            <a:r>
              <a:rPr lang="fr-FR" dirty="0"/>
              <a:t> – </a:t>
            </a:r>
            <a:r>
              <a:rPr lang="fr-FR" dirty="0" err="1"/>
              <a:t>analizzando</a:t>
            </a:r>
            <a:r>
              <a:rPr lang="fr-FR" dirty="0"/>
              <a:t> la frase, su </a:t>
            </a:r>
            <a:r>
              <a:rPr lang="fr-FR" dirty="0" err="1"/>
              <a:t>ogni</a:t>
            </a:r>
            <a:r>
              <a:rPr lang="fr-FR" dirty="0"/>
              <a:t> </a:t>
            </a:r>
            <a:r>
              <a:rPr lang="fr-FR" dirty="0" err="1"/>
              <a:t>riga</a:t>
            </a:r>
            <a:r>
              <a:rPr lang="fr-FR" dirty="0"/>
              <a:t> </a:t>
            </a:r>
            <a:r>
              <a:rPr lang="fr-FR" dirty="0" err="1"/>
              <a:t>dell’analisi</a:t>
            </a:r>
            <a:r>
              <a:rPr lang="fr-FR" dirty="0"/>
              <a:t> </a:t>
            </a:r>
            <a:r>
              <a:rPr lang="fr-FR" dirty="0" err="1"/>
              <a:t>troviamo</a:t>
            </a:r>
            <a:r>
              <a:rPr lang="fr-FR" dirty="0"/>
              <a:t> un </a:t>
            </a:r>
            <a:r>
              <a:rPr lang="fr-FR" dirty="0" err="1"/>
              <a:t>diverso</a:t>
            </a:r>
            <a:r>
              <a:rPr lang="fr-FR" dirty="0"/>
              <a:t> </a:t>
            </a:r>
            <a:r>
              <a:rPr lang="fr-FR" dirty="0" err="1"/>
              <a:t>elemento</a:t>
            </a:r>
            <a:r>
              <a:rPr lang="fr-FR" dirty="0"/>
              <a:t> </a:t>
            </a:r>
            <a:r>
              <a:rPr lang="fr-FR" dirty="0" err="1"/>
              <a:t>che</a:t>
            </a:r>
            <a:r>
              <a:rPr lang="fr-FR" dirty="0"/>
              <a:t> fa parte </a:t>
            </a:r>
            <a:r>
              <a:rPr lang="fr-FR" dirty="0" err="1"/>
              <a:t>della</a:t>
            </a:r>
            <a:r>
              <a:rPr lang="fr-FR" dirty="0"/>
              <a:t> frase.</a:t>
            </a:r>
          </a:p>
          <a:p>
            <a:pPr marL="158750" indent="0">
              <a:buNone/>
            </a:pPr>
            <a:r>
              <a:rPr lang="fr-FR" dirty="0"/>
              <a:t>Cosa </a:t>
            </a:r>
            <a:r>
              <a:rPr lang="fr-FR" dirty="0" err="1"/>
              <a:t>potete</a:t>
            </a:r>
            <a:r>
              <a:rPr lang="fr-FR" dirty="0"/>
              <a:t> </a:t>
            </a:r>
            <a:r>
              <a:rPr lang="fr-FR" dirty="0" err="1"/>
              <a:t>osservare</a:t>
            </a:r>
            <a:r>
              <a:rPr lang="fr-FR" dirty="0"/>
              <a:t>, </a:t>
            </a:r>
            <a:r>
              <a:rPr lang="fr-FR" dirty="0" err="1"/>
              <a:t>che</a:t>
            </a:r>
            <a:r>
              <a:rPr lang="fr-FR" dirty="0"/>
              <a:t> </a:t>
            </a:r>
            <a:r>
              <a:rPr lang="fr-FR" dirty="0" err="1"/>
              <a:t>elementi</a:t>
            </a:r>
            <a:r>
              <a:rPr lang="fr-FR" dirty="0"/>
              <a:t> </a:t>
            </a:r>
            <a:r>
              <a:rPr lang="fr-FR" dirty="0" err="1"/>
              <a:t>della</a:t>
            </a:r>
            <a:r>
              <a:rPr lang="fr-FR" dirty="0"/>
              <a:t> frase </a:t>
            </a:r>
            <a:r>
              <a:rPr lang="fr-FR" dirty="0" err="1"/>
              <a:t>costituiscono</a:t>
            </a:r>
            <a:r>
              <a:rPr lang="fr-FR" dirty="0"/>
              <a:t> un token (sono su </a:t>
            </a:r>
            <a:r>
              <a:rPr lang="fr-FR" dirty="0" err="1"/>
              <a:t>una</a:t>
            </a:r>
            <a:r>
              <a:rPr lang="fr-FR" dirty="0"/>
              <a:t> </a:t>
            </a:r>
            <a:r>
              <a:rPr lang="fr-FR" dirty="0" err="1"/>
              <a:t>riga</a:t>
            </a:r>
            <a:r>
              <a:rPr lang="fr-FR" dirty="0"/>
              <a:t> </a:t>
            </a:r>
            <a:r>
              <a:rPr lang="fr-FR" dirty="0" err="1"/>
              <a:t>diversa</a:t>
            </a:r>
            <a:r>
              <a:rPr lang="fr-FR" dirty="0"/>
              <a:t>) </a:t>
            </a:r>
            <a:r>
              <a:rPr lang="fr-FR" dirty="0" err="1"/>
              <a:t>oltre</a:t>
            </a:r>
            <a:r>
              <a:rPr lang="fr-FR" dirty="0"/>
              <a:t> </a:t>
            </a:r>
            <a:r>
              <a:rPr lang="fr-FR" dirty="0" err="1"/>
              <a:t>alle</a:t>
            </a:r>
            <a:r>
              <a:rPr lang="fr-FR" dirty="0"/>
              <a:t> parole ?</a:t>
            </a:r>
          </a:p>
        </p:txBody>
      </p:sp>
    </p:spTree>
    <p:extLst>
      <p:ext uri="{BB962C8B-B14F-4D97-AF65-F5344CB8AC3E}">
        <p14:creationId xmlns:p14="http://schemas.microsoft.com/office/powerpoint/2010/main" val="15854486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rtl="0">
              <a:spcBef>
                <a:spcPts val="0"/>
              </a:spcBef>
              <a:spcAft>
                <a:spcPts val="0"/>
              </a:spcAft>
            </a:pPr>
            <a:r>
              <a:rPr lang="fr-FR" b="0" dirty="0" err="1">
                <a:effectLst/>
              </a:rPr>
              <a:t>Esempio</a:t>
            </a:r>
            <a:r>
              <a:rPr lang="fr-FR" b="0" dirty="0">
                <a:effectLst/>
              </a:rPr>
              <a:t> – </a:t>
            </a:r>
            <a:r>
              <a:rPr lang="fr-FR" b="0" dirty="0" err="1">
                <a:effectLst/>
              </a:rPr>
              <a:t>difficoltà</a:t>
            </a:r>
            <a:r>
              <a:rPr lang="fr-FR" b="0" dirty="0">
                <a:effectLst/>
              </a:rPr>
              <a:t> con il </a:t>
            </a:r>
            <a:r>
              <a:rPr lang="fr-FR" b="0" dirty="0" err="1">
                <a:effectLst/>
              </a:rPr>
              <a:t>punto</a:t>
            </a:r>
            <a:r>
              <a:rPr lang="fr-FR" b="0" dirty="0">
                <a:effectLst/>
              </a:rPr>
              <a:t> – </a:t>
            </a:r>
            <a:r>
              <a:rPr lang="fr-FR" b="0" dirty="0" err="1">
                <a:effectLst/>
              </a:rPr>
              <a:t>separare</a:t>
            </a:r>
            <a:r>
              <a:rPr lang="fr-FR" b="0" dirty="0">
                <a:effectLst/>
              </a:rPr>
              <a:t> delle </a:t>
            </a:r>
            <a:r>
              <a:rPr lang="fr-FR" b="0" dirty="0" err="1">
                <a:effectLst/>
              </a:rPr>
              <a:t>frasi</a:t>
            </a:r>
            <a:r>
              <a:rPr lang="fr-FR" b="0" dirty="0">
                <a:effectLst/>
              </a:rPr>
              <a:t> tra </a:t>
            </a:r>
            <a:r>
              <a:rPr lang="fr-FR" b="0" dirty="0" err="1">
                <a:effectLst/>
              </a:rPr>
              <a:t>loro</a:t>
            </a:r>
            <a:r>
              <a:rPr lang="fr-FR" b="0" dirty="0">
                <a:effectLst/>
              </a:rPr>
              <a:t> o </a:t>
            </a:r>
            <a:r>
              <a:rPr lang="fr-FR" b="0" dirty="0" err="1">
                <a:effectLst/>
              </a:rPr>
              <a:t>essere</a:t>
            </a:r>
            <a:r>
              <a:rPr lang="fr-FR" b="0" dirty="0">
                <a:effectLst/>
              </a:rPr>
              <a:t> </a:t>
            </a:r>
            <a:r>
              <a:rPr lang="fr-FR" b="0" dirty="0" err="1">
                <a:effectLst/>
              </a:rPr>
              <a:t>presente</a:t>
            </a:r>
            <a:r>
              <a:rPr lang="fr-FR" b="0" dirty="0">
                <a:effectLst/>
              </a:rPr>
              <a:t> </a:t>
            </a:r>
            <a:r>
              <a:rPr lang="fr-FR" b="0" dirty="0" err="1">
                <a:effectLst/>
              </a:rPr>
              <a:t>all’interno</a:t>
            </a:r>
            <a:r>
              <a:rPr lang="fr-FR" b="0" dirty="0">
                <a:effectLst/>
              </a:rPr>
              <a:t> di un </a:t>
            </a:r>
            <a:r>
              <a:rPr lang="fr-FR" b="0" dirty="0" err="1">
                <a:effectLst/>
              </a:rPr>
              <a:t>acronimo</a:t>
            </a:r>
            <a:r>
              <a:rPr lang="fr-FR" b="0" dirty="0">
                <a:effectLst/>
              </a:rPr>
              <a:t>. </a:t>
            </a:r>
            <a:r>
              <a:rPr lang="fr-FR" b="0" dirty="0" err="1">
                <a:effectLst/>
              </a:rPr>
              <a:t>Acronimo</a:t>
            </a:r>
            <a:r>
              <a:rPr lang="fr-FR" b="0" dirty="0">
                <a:effectLst/>
              </a:rPr>
              <a:t> – token (</a:t>
            </a:r>
            <a:r>
              <a:rPr lang="fr-FR" b="0" dirty="0" err="1">
                <a:effectLst/>
              </a:rPr>
              <a:t>unità</a:t>
            </a:r>
            <a:r>
              <a:rPr lang="fr-FR" b="0" dirty="0">
                <a:effectLst/>
              </a:rPr>
              <a:t> con un </a:t>
            </a:r>
            <a:r>
              <a:rPr lang="fr-FR" b="0" dirty="0" err="1">
                <a:effectLst/>
              </a:rPr>
              <a:t>significato</a:t>
            </a:r>
            <a:r>
              <a:rPr lang="fr-FR" b="0" dirty="0">
                <a:effectLst/>
              </a:rPr>
              <a:t> </a:t>
            </a:r>
            <a:r>
              <a:rPr lang="fr-FR" b="0" dirty="0" err="1">
                <a:effectLst/>
              </a:rPr>
              <a:t>specifico</a:t>
            </a:r>
            <a:r>
              <a:rPr lang="fr-FR" b="0" dirty="0">
                <a:effectLst/>
              </a:rPr>
              <a:t>), </a:t>
            </a:r>
            <a:r>
              <a:rPr lang="fr-FR" b="0" dirty="0" err="1">
                <a:effectLst/>
              </a:rPr>
              <a:t>nei</a:t>
            </a:r>
            <a:r>
              <a:rPr lang="fr-FR" b="0" dirty="0">
                <a:effectLst/>
              </a:rPr>
              <a:t> </a:t>
            </a:r>
            <a:r>
              <a:rPr lang="fr-FR" b="0" dirty="0" err="1">
                <a:effectLst/>
              </a:rPr>
              <a:t>decimali</a:t>
            </a:r>
            <a:r>
              <a:rPr lang="fr-FR" b="0" dirty="0">
                <a:effectLst/>
              </a:rPr>
              <a:t> in </a:t>
            </a:r>
            <a:r>
              <a:rPr lang="fr-FR" b="0" dirty="0" err="1">
                <a:effectLst/>
              </a:rPr>
              <a:t>inglese</a:t>
            </a:r>
            <a:r>
              <a:rPr lang="fr-FR" b="0" dirty="0">
                <a:effectLst/>
              </a:rPr>
              <a:t>, </a:t>
            </a:r>
          </a:p>
          <a:p>
            <a:pPr rtl="0">
              <a:spcBef>
                <a:spcPts val="0"/>
              </a:spcBef>
              <a:spcAft>
                <a:spcPts val="0"/>
              </a:spcAft>
            </a:pPr>
            <a:r>
              <a:rPr lang="fr-FR" b="0" dirty="0" err="1">
                <a:effectLst/>
              </a:rPr>
              <a:t>Problema</a:t>
            </a:r>
            <a:r>
              <a:rPr lang="fr-FR" b="0" dirty="0">
                <a:effectLst/>
              </a:rPr>
              <a:t> </a:t>
            </a:r>
            <a:r>
              <a:rPr lang="fr-FR" b="0" dirty="0" err="1">
                <a:effectLst/>
              </a:rPr>
              <a:t>dell’applicazione</a:t>
            </a:r>
            <a:r>
              <a:rPr lang="fr-FR" b="0" dirty="0">
                <a:effectLst/>
              </a:rPr>
              <a:t> di un </a:t>
            </a:r>
            <a:r>
              <a:rPr lang="fr-FR" b="0" dirty="0" err="1">
                <a:effectLst/>
              </a:rPr>
              <a:t>tokenizer</a:t>
            </a:r>
            <a:r>
              <a:rPr lang="fr-FR" b="0" dirty="0">
                <a:effectLst/>
              </a:rPr>
              <a:t> </a:t>
            </a:r>
            <a:r>
              <a:rPr lang="fr-FR" b="0" dirty="0" err="1">
                <a:effectLst/>
              </a:rPr>
              <a:t>allenato</a:t>
            </a:r>
            <a:r>
              <a:rPr lang="fr-FR" b="0" dirty="0">
                <a:effectLst/>
              </a:rPr>
              <a:t> </a:t>
            </a:r>
            <a:r>
              <a:rPr lang="fr-FR" b="0" dirty="0" err="1">
                <a:effectLst/>
              </a:rPr>
              <a:t>sull’inglese</a:t>
            </a:r>
            <a:r>
              <a:rPr lang="fr-FR" b="0" dirty="0">
                <a:effectLst/>
              </a:rPr>
              <a:t> – se </a:t>
            </a:r>
            <a:r>
              <a:rPr lang="fr-FR" b="0" dirty="0" err="1">
                <a:effectLst/>
              </a:rPr>
              <a:t>applicato</a:t>
            </a:r>
            <a:r>
              <a:rPr lang="fr-FR" b="0" dirty="0">
                <a:effectLst/>
              </a:rPr>
              <a:t> al </a:t>
            </a:r>
            <a:r>
              <a:rPr lang="fr-FR" b="0" dirty="0" err="1">
                <a:effectLst/>
              </a:rPr>
              <a:t>francese</a:t>
            </a:r>
            <a:r>
              <a:rPr lang="fr-FR" b="0" dirty="0">
                <a:effectLst/>
              </a:rPr>
              <a:t>, </a:t>
            </a:r>
            <a:r>
              <a:rPr lang="fr-FR" b="0" dirty="0" err="1">
                <a:effectLst/>
              </a:rPr>
              <a:t>separa</a:t>
            </a:r>
            <a:r>
              <a:rPr lang="fr-FR" b="0" dirty="0">
                <a:effectLst/>
              </a:rPr>
              <a:t> le parole in </a:t>
            </a:r>
            <a:r>
              <a:rPr lang="fr-FR" b="0" dirty="0" err="1">
                <a:effectLst/>
              </a:rPr>
              <a:t>corrispondenza</a:t>
            </a:r>
            <a:r>
              <a:rPr lang="fr-FR" b="0" dirty="0">
                <a:effectLst/>
              </a:rPr>
              <a:t> </a:t>
            </a:r>
            <a:r>
              <a:rPr lang="fr-FR" b="0" dirty="0" err="1">
                <a:effectLst/>
              </a:rPr>
              <a:t>dell’apostrofo</a:t>
            </a:r>
            <a:r>
              <a:rPr lang="fr-FR" b="0" dirty="0">
                <a:effectLst/>
              </a:rPr>
              <a:t> – parole </a:t>
            </a:r>
            <a:r>
              <a:rPr lang="fr-FR" b="0" dirty="0" err="1">
                <a:effectLst/>
              </a:rPr>
              <a:t>francesi</a:t>
            </a:r>
            <a:r>
              <a:rPr lang="fr-FR" b="0" dirty="0">
                <a:effectLst/>
              </a:rPr>
              <a:t> </a:t>
            </a:r>
            <a:r>
              <a:rPr lang="fr-FR" b="0" dirty="0" err="1">
                <a:effectLst/>
              </a:rPr>
              <a:t>che</a:t>
            </a:r>
            <a:r>
              <a:rPr lang="fr-FR" b="0" dirty="0">
                <a:effectLst/>
              </a:rPr>
              <a:t> </a:t>
            </a:r>
            <a:r>
              <a:rPr lang="fr-FR" b="0" dirty="0" err="1">
                <a:effectLst/>
              </a:rPr>
              <a:t>contengono</a:t>
            </a:r>
            <a:r>
              <a:rPr lang="fr-FR" b="0" dirty="0">
                <a:effectLst/>
              </a:rPr>
              <a:t> un </a:t>
            </a:r>
            <a:r>
              <a:rPr lang="fr-FR" b="0" dirty="0" err="1">
                <a:effectLst/>
              </a:rPr>
              <a:t>apostrofo</a:t>
            </a:r>
            <a:r>
              <a:rPr lang="fr-FR" b="0" dirty="0">
                <a:effectLst/>
              </a:rPr>
              <a:t> al </a:t>
            </a:r>
            <a:r>
              <a:rPr lang="fr-FR" b="0" dirty="0" err="1">
                <a:effectLst/>
              </a:rPr>
              <a:t>loro</a:t>
            </a:r>
            <a:r>
              <a:rPr lang="fr-FR" b="0" dirty="0">
                <a:effectLst/>
              </a:rPr>
              <a:t> </a:t>
            </a:r>
            <a:r>
              <a:rPr lang="fr-FR" b="0" dirty="0" err="1">
                <a:effectLst/>
              </a:rPr>
              <a:t>interno</a:t>
            </a:r>
            <a:r>
              <a:rPr lang="fr-FR" b="0" dirty="0">
                <a:effectLst/>
              </a:rPr>
              <a:t>…</a:t>
            </a:r>
          </a:p>
          <a:p>
            <a:pPr rtl="0">
              <a:spcBef>
                <a:spcPts val="0"/>
              </a:spcBef>
              <a:spcAft>
                <a:spcPts val="0"/>
              </a:spcAft>
            </a:pPr>
            <a:r>
              <a:rPr lang="fr-FR" b="0" dirty="0">
                <a:effectLst/>
              </a:rPr>
              <a:t>Il termine </a:t>
            </a:r>
            <a:r>
              <a:rPr lang="fr-FR" b="0" dirty="0" err="1">
                <a:effectLst/>
              </a:rPr>
              <a:t>parola</a:t>
            </a:r>
            <a:r>
              <a:rPr lang="fr-FR" b="0" dirty="0">
                <a:effectLst/>
              </a:rPr>
              <a:t> è </a:t>
            </a:r>
            <a:r>
              <a:rPr lang="fr-FR" b="0" dirty="0" err="1">
                <a:effectLst/>
              </a:rPr>
              <a:t>semanticamente</a:t>
            </a:r>
            <a:r>
              <a:rPr lang="fr-FR" b="0" dirty="0">
                <a:effectLst/>
              </a:rPr>
              <a:t> </a:t>
            </a:r>
            <a:r>
              <a:rPr lang="fr-FR" b="0" dirty="0" err="1">
                <a:effectLst/>
              </a:rPr>
              <a:t>complesso</a:t>
            </a:r>
            <a:r>
              <a:rPr lang="fr-FR" b="0" dirty="0">
                <a:effectLst/>
              </a:rPr>
              <a:t> </a:t>
            </a:r>
            <a:r>
              <a:rPr lang="fr-FR" b="0" dirty="0" err="1">
                <a:effectLst/>
              </a:rPr>
              <a:t>mentre</a:t>
            </a:r>
            <a:r>
              <a:rPr lang="fr-FR" b="0" dirty="0">
                <a:effectLst/>
              </a:rPr>
              <a:t> il termine token è </a:t>
            </a:r>
            <a:r>
              <a:rPr lang="fr-FR" b="0" dirty="0" err="1">
                <a:effectLst/>
              </a:rPr>
              <a:t>meno</a:t>
            </a:r>
            <a:r>
              <a:rPr lang="fr-FR" b="0" dirty="0">
                <a:effectLst/>
              </a:rPr>
              <a:t> </a:t>
            </a:r>
            <a:r>
              <a:rPr lang="fr-FR" b="0" dirty="0" err="1">
                <a:effectLst/>
              </a:rPr>
              <a:t>carico</a:t>
            </a:r>
            <a:r>
              <a:rPr lang="fr-FR" b="0" dirty="0">
                <a:effectLst/>
              </a:rPr>
              <a:t> da un pdv linguistico</a:t>
            </a:r>
            <a:br>
              <a:rPr lang="fr-FR" b="0" dirty="0">
                <a:effectLst/>
              </a:rPr>
            </a:br>
            <a:r>
              <a:rPr lang="fr-FR" sz="1800" b="0" i="0" u="none" strike="noStrike" dirty="0">
                <a:solidFill>
                  <a:srgbClr val="000000"/>
                </a:solidFill>
                <a:effectLst/>
                <a:latin typeface="Arial" panose="020B0604020202020204" pitchFamily="34" charset="0"/>
              </a:rPr>
              <a:t>La </a:t>
            </a:r>
            <a:r>
              <a:rPr lang="fr-FR" sz="1800" b="0" i="0" u="none" strike="noStrike" dirty="0" err="1">
                <a:solidFill>
                  <a:srgbClr val="000000"/>
                </a:solidFill>
                <a:effectLst/>
                <a:latin typeface="Arial" panose="020B0604020202020204" pitchFamily="34" charset="0"/>
              </a:rPr>
              <a:t>nozione</a:t>
            </a:r>
            <a:r>
              <a:rPr lang="fr-FR" sz="1800" b="0" i="0" u="none" strike="noStrike" dirty="0">
                <a:solidFill>
                  <a:srgbClr val="000000"/>
                </a:solidFill>
                <a:effectLst/>
                <a:latin typeface="Arial" panose="020B0604020202020204" pitchFamily="34" charset="0"/>
              </a:rPr>
              <a:t> di </a:t>
            </a:r>
            <a:r>
              <a:rPr lang="fr-FR" sz="1800" b="0" i="0" u="none" strike="noStrike" dirty="0" err="1">
                <a:solidFill>
                  <a:srgbClr val="000000"/>
                </a:solidFill>
                <a:effectLst/>
                <a:latin typeface="Arial" panose="020B0604020202020204" pitchFamily="34" charset="0"/>
              </a:rPr>
              <a:t>segmentazione</a:t>
            </a:r>
            <a:r>
              <a:rPr lang="fr-FR" sz="1800" b="0" i="0" u="none" strike="noStrike" dirty="0">
                <a:solidFill>
                  <a:srgbClr val="000000"/>
                </a:solidFill>
                <a:effectLst/>
                <a:latin typeface="Arial" panose="020B0604020202020204" pitchFamily="34" charset="0"/>
              </a:rPr>
              <a:t> in parole è </a:t>
            </a:r>
            <a:r>
              <a:rPr lang="fr-FR" sz="1800" b="0" i="0" u="none" strike="noStrike" dirty="0" err="1">
                <a:solidFill>
                  <a:srgbClr val="000000"/>
                </a:solidFill>
                <a:effectLst/>
                <a:latin typeface="Arial" panose="020B0604020202020204" pitchFamily="34" charset="0"/>
              </a:rPr>
              <a:t>complicata</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secondo</a:t>
            </a:r>
            <a:r>
              <a:rPr lang="fr-FR" sz="1800" b="0" i="0" u="none" strike="noStrike" dirty="0">
                <a:solidFill>
                  <a:srgbClr val="000000"/>
                </a:solidFill>
                <a:effectLst/>
                <a:latin typeface="Arial" panose="020B0604020202020204" pitchFamily="34" charset="0"/>
              </a:rPr>
              <a:t> la lingua </a:t>
            </a:r>
            <a:r>
              <a:rPr lang="fr-FR" sz="1800" b="0" i="0" u="none" strike="noStrike" dirty="0" err="1">
                <a:solidFill>
                  <a:srgbClr val="000000"/>
                </a:solidFill>
                <a:effectLst/>
                <a:latin typeface="Arial" panose="020B0604020202020204" pitchFamily="34" charset="0"/>
              </a:rPr>
              <a:t>analizzata</a:t>
            </a:r>
            <a:r>
              <a:rPr lang="fr-FR" sz="1800" b="0" i="0" u="none" strike="noStrike" dirty="0">
                <a:solidFill>
                  <a:srgbClr val="000000"/>
                </a:solidFill>
                <a:effectLst/>
                <a:latin typeface="Arial" panose="020B0604020202020204" pitchFamily="34" charset="0"/>
              </a:rPr>
              <a:t> (ex lingue </a:t>
            </a:r>
            <a:r>
              <a:rPr lang="fr-FR" sz="1800" b="0" i="0" u="none" strike="noStrike" dirty="0" err="1">
                <a:solidFill>
                  <a:srgbClr val="000000"/>
                </a:solidFill>
                <a:effectLst/>
                <a:latin typeface="Arial" panose="020B0604020202020204" pitchFamily="34" charset="0"/>
              </a:rPr>
              <a:t>agglutinanti</a:t>
            </a:r>
            <a:r>
              <a:rPr lang="fr-FR" sz="1800" b="0" i="0" u="none" strike="noStrike" dirty="0">
                <a:solidFill>
                  <a:srgbClr val="000000"/>
                </a:solidFill>
                <a:effectLst/>
                <a:latin typeface="Arial" panose="020B0604020202020204" pitchFamily="34" charset="0"/>
              </a:rPr>
              <a:t> o lingue </a:t>
            </a:r>
            <a:r>
              <a:rPr lang="fr-FR" sz="1800" b="0" i="0" u="none" strike="noStrike" dirty="0" err="1">
                <a:solidFill>
                  <a:srgbClr val="000000"/>
                </a:solidFill>
                <a:effectLst/>
                <a:latin typeface="Arial" panose="020B0604020202020204" pitchFamily="34" charset="0"/>
              </a:rPr>
              <a:t>che</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mescolano</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alfabeti</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differenti</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nella</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scrittura</a:t>
            </a:r>
            <a:r>
              <a:rPr lang="fr-FR" sz="1800" b="0" i="0" u="none" strike="noStrike" dirty="0">
                <a:solidFill>
                  <a:srgbClr val="000000"/>
                </a:solidFill>
                <a:effectLst/>
                <a:latin typeface="Arial" panose="020B0604020202020204" pitchFamily="34" charset="0"/>
              </a:rPr>
              <a:t> come </a:t>
            </a:r>
            <a:r>
              <a:rPr lang="fr-FR" sz="1800" b="0" i="0" u="none" strike="noStrike" dirty="0" err="1">
                <a:solidFill>
                  <a:srgbClr val="000000"/>
                </a:solidFill>
                <a:effectLst/>
                <a:latin typeface="Arial" panose="020B0604020202020204" pitchFamily="34" charset="0"/>
              </a:rPr>
              <a:t>giapponese</a:t>
            </a:r>
            <a:r>
              <a:rPr lang="fr-FR" sz="1800" b="0" i="0" u="none" strike="noStrike" dirty="0">
                <a:solidFill>
                  <a:srgbClr val="000000"/>
                </a:solidFill>
                <a:effectLst/>
                <a:latin typeface="Arial" panose="020B0604020202020204" pitchFamily="34" charset="0"/>
              </a:rPr>
              <a:t> – </a:t>
            </a:r>
            <a:r>
              <a:rPr lang="fr-FR" sz="1800" b="0" i="0" u="none" strike="noStrike" dirty="0" err="1">
                <a:solidFill>
                  <a:srgbClr val="000000"/>
                </a:solidFill>
                <a:effectLst/>
                <a:latin typeface="Arial" panose="020B0604020202020204" pitchFamily="34" charset="0"/>
              </a:rPr>
              <a:t>analisi</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della</a:t>
            </a:r>
            <a:r>
              <a:rPr lang="fr-FR" sz="1800" b="0" i="0" u="none" strike="noStrike" dirty="0">
                <a:solidFill>
                  <a:srgbClr val="000000"/>
                </a:solidFill>
                <a:effectLst/>
                <a:latin typeface="Arial" panose="020B0604020202020204" pitchFamily="34" charset="0"/>
              </a:rPr>
              <a:t> lingua </a:t>
            </a:r>
            <a:r>
              <a:rPr lang="fr-FR" sz="1800" b="0" i="0" u="none" strike="noStrike" dirty="0" err="1">
                <a:solidFill>
                  <a:srgbClr val="000000"/>
                </a:solidFill>
                <a:effectLst/>
                <a:latin typeface="Arial" panose="020B0604020202020204" pitchFamily="34" charset="0"/>
              </a:rPr>
              <a:t>parlata</a:t>
            </a:r>
            <a:r>
              <a:rPr lang="fr-FR" sz="1800" b="0" i="0" u="none" strike="noStrike" dirty="0">
                <a:solidFill>
                  <a:srgbClr val="000000"/>
                </a:solidFill>
                <a:effectLst/>
                <a:latin typeface="Arial" panose="020B0604020202020204" pitchFamily="34" charset="0"/>
              </a:rPr>
              <a:t> – </a:t>
            </a:r>
            <a:r>
              <a:rPr lang="fr-FR" sz="1800" b="0" i="0" u="none" strike="noStrike" dirty="0" err="1">
                <a:solidFill>
                  <a:srgbClr val="000000"/>
                </a:solidFill>
                <a:effectLst/>
                <a:latin typeface="Arial" panose="020B0604020202020204" pitchFamily="34" charset="0"/>
              </a:rPr>
              <a:t>flusso</a:t>
            </a:r>
            <a:r>
              <a:rPr lang="fr-FR" sz="1800" b="0" i="0" u="none" strike="noStrike" dirty="0">
                <a:solidFill>
                  <a:srgbClr val="000000"/>
                </a:solidFill>
                <a:effectLst/>
                <a:latin typeface="Arial" panose="020B0604020202020204" pitchFamily="34" charset="0"/>
              </a:rPr>
              <a:t> </a:t>
            </a:r>
            <a:r>
              <a:rPr lang="fr-FR" sz="1800" b="0" i="0" u="none" strike="noStrike" dirty="0" err="1">
                <a:solidFill>
                  <a:srgbClr val="000000"/>
                </a:solidFill>
                <a:effectLst/>
                <a:latin typeface="Arial" panose="020B0604020202020204" pitchFamily="34" charset="0"/>
              </a:rPr>
              <a:t>sonoro</a:t>
            </a:r>
            <a:r>
              <a:rPr lang="fr-FR" sz="1800" b="0" i="0" u="none" strike="noStrike" dirty="0">
                <a:solidFill>
                  <a:srgbClr val="000000"/>
                </a:solidFill>
                <a:effectLst/>
                <a:latin typeface="Arial" panose="020B0604020202020204" pitchFamily="34" charset="0"/>
              </a:rPr>
              <a:t> verso </a:t>
            </a:r>
            <a:r>
              <a:rPr lang="fr-FR" sz="1800" b="0" i="0" u="none" strike="noStrike" dirty="0" err="1">
                <a:solidFill>
                  <a:srgbClr val="000000"/>
                </a:solidFill>
                <a:effectLst/>
                <a:latin typeface="Arial" panose="020B0604020202020204" pitchFamily="34" charset="0"/>
              </a:rPr>
              <a:t>trascrizione</a:t>
            </a:r>
            <a:r>
              <a:rPr lang="fr-FR" sz="1800" b="0" i="0" u="none" strike="noStrike" dirty="0">
                <a:solidFill>
                  <a:srgbClr val="000000"/>
                </a:solidFill>
                <a:effectLst/>
                <a:latin typeface="Arial" panose="020B0604020202020204" pitchFamily="34" charset="0"/>
              </a:rPr>
              <a:t>)</a:t>
            </a:r>
            <a:endParaRPr lang="fr-FR" b="0" dirty="0">
              <a:effectLst/>
            </a:endParaRPr>
          </a:p>
          <a:p>
            <a:pPr marL="158750" indent="0">
              <a:buNone/>
            </a:pPr>
            <a:endParaRPr lang="fr-FR" dirty="0"/>
          </a:p>
          <a:p>
            <a:endParaRPr lang="fr-FR" dirty="0"/>
          </a:p>
          <a:p>
            <a:pPr marL="158750" indent="0">
              <a:buNone/>
            </a:pPr>
            <a:endParaRPr lang="fr-FR" dirty="0"/>
          </a:p>
        </p:txBody>
      </p:sp>
    </p:spTree>
    <p:extLst>
      <p:ext uri="{BB962C8B-B14F-4D97-AF65-F5344CB8AC3E}">
        <p14:creationId xmlns:p14="http://schemas.microsoft.com/office/powerpoint/2010/main" val="3779024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it-IT" dirty="0"/>
              <a:t>Lavoro del consorzio Universal </a:t>
            </a:r>
            <a:r>
              <a:rPr lang="it-IT" dirty="0" err="1"/>
              <a:t>Dependencies</a:t>
            </a:r>
            <a:r>
              <a:rPr lang="it-IT" dirty="0"/>
              <a:t> – trovare un </a:t>
            </a:r>
            <a:r>
              <a:rPr lang="it-IT" dirty="0" err="1"/>
              <a:t>tagset</a:t>
            </a:r>
            <a:r>
              <a:rPr lang="it-IT" dirty="0"/>
              <a:t> (insiemi di etichette) che possa rendere conto della complessità di (quasi) tutte le lingue del mondo</a:t>
            </a:r>
          </a:p>
          <a:p>
            <a:pPr marL="158750" indent="0">
              <a:buNone/>
            </a:pPr>
            <a:r>
              <a:rPr lang="it-IT" dirty="0"/>
              <a:t>Sviluppare una </a:t>
            </a:r>
            <a:r>
              <a:rPr lang="it-IT" dirty="0" err="1"/>
              <a:t>treebank</a:t>
            </a:r>
            <a:r>
              <a:rPr lang="it-IT" dirty="0"/>
              <a:t> consistente attraverso lingue diverse - </a:t>
            </a:r>
            <a:r>
              <a:rPr lang="en-US" b="0" i="0" dirty="0">
                <a:solidFill>
                  <a:srgbClr val="000000"/>
                </a:solidFill>
                <a:effectLst/>
                <a:latin typeface="Open Sans" panose="020B0606030504020204" pitchFamily="34" charset="0"/>
              </a:rPr>
              <a:t> a </a:t>
            </a:r>
            <a:r>
              <a:rPr lang="en-US" b="0" i="0" dirty="0" err="1">
                <a:solidFill>
                  <a:srgbClr val="000000"/>
                </a:solidFill>
                <a:effectLst/>
                <a:latin typeface="Open Sans" panose="020B0606030504020204" pitchFamily="34" charset="0"/>
              </a:rPr>
              <a:t>scopo</a:t>
            </a:r>
            <a:r>
              <a:rPr lang="en-US" b="0" i="0" dirty="0">
                <a:solidFill>
                  <a:srgbClr val="000000"/>
                </a:solidFill>
                <a:effectLst/>
                <a:latin typeface="Open Sans" panose="020B0606030504020204" pitchFamily="34" charset="0"/>
              </a:rPr>
              <a:t> di </a:t>
            </a:r>
            <a:r>
              <a:rPr lang="en-US" b="0" i="0" dirty="0" err="1">
                <a:solidFill>
                  <a:srgbClr val="000000"/>
                </a:solidFill>
                <a:effectLst/>
                <a:latin typeface="Open Sans" panose="020B0606030504020204" pitchFamily="34" charset="0"/>
              </a:rPr>
              <a:t>sviluppare</a:t>
            </a:r>
            <a:r>
              <a:rPr lang="en-US" b="0" i="0" dirty="0">
                <a:solidFill>
                  <a:srgbClr val="000000"/>
                </a:solidFill>
                <a:effectLst/>
                <a:latin typeface="Open Sans" panose="020B0606030504020204" pitchFamily="34" charset="0"/>
              </a:rPr>
              <a:t> multilingual parser development, cross-lingual learning, and parsing research from a language typology perspective. </a:t>
            </a:r>
            <a:endParaRPr lang="it-IT" dirty="0"/>
          </a:p>
          <a:p>
            <a:pPr marL="158750" indent="0">
              <a:buNone/>
            </a:pPr>
            <a:endParaRPr lang="fr-FR" dirty="0"/>
          </a:p>
        </p:txBody>
      </p:sp>
    </p:spTree>
    <p:extLst>
      <p:ext uri="{BB962C8B-B14F-4D97-AF65-F5344CB8AC3E}">
        <p14:creationId xmlns:p14="http://schemas.microsoft.com/office/powerpoint/2010/main" val="706982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Formato digitale o digitalizzato – esempi corpus scritti antichi</a:t>
            </a:r>
          </a:p>
          <a:p>
            <a:pPr marL="0" lvl="0" indent="0" algn="l" rtl="0">
              <a:spcBef>
                <a:spcPts val="0"/>
              </a:spcBef>
              <a:spcAft>
                <a:spcPts val="0"/>
              </a:spcAft>
              <a:buNone/>
            </a:pPr>
            <a:r>
              <a:rPr lang="it-IT" dirty="0"/>
              <a:t>Rappresentatività di un determinato fenomeno o tipo di linguaggio – corpus di scritti scientifici per studiare la fraseologia tipica dei paper, delle tesi… costruire risorse per l’insegnamento della scrittura di </a:t>
            </a:r>
            <a:r>
              <a:rPr lang="it-IT" dirty="0" err="1"/>
              <a:t>qsti</a:t>
            </a:r>
            <a:r>
              <a:rPr lang="it-IT" dirty="0"/>
              <a:t> generi</a:t>
            </a:r>
          </a:p>
          <a:p>
            <a:pPr marL="0" lvl="0" indent="0" algn="l" rtl="0">
              <a:spcBef>
                <a:spcPts val="0"/>
              </a:spcBef>
              <a:spcAft>
                <a:spcPts val="0"/>
              </a:spcAft>
              <a:buNone/>
            </a:pPr>
            <a:r>
              <a:rPr lang="it-IT" dirty="0"/>
              <a:t>Descrizione rigorosa del protocollo di costituzione – digitalizzazione e OCR di documenti esistenti/produzione di testi ad-hoc</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3819471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Uso reale della lingua vs esempi creati a tavolino dal linguista per giustificare un’intuizione – rappresentazione idioletto piuttosto che realtà generale alla lingua</a:t>
            </a:r>
          </a:p>
          <a:p>
            <a:r>
              <a:rPr lang="it-IT" dirty="0"/>
              <a:t>Attestazione tramite ricerche di tipo statistico</a:t>
            </a:r>
          </a:p>
          <a:p>
            <a:endParaRPr lang="it-IT" dirty="0"/>
          </a:p>
          <a:p>
            <a:r>
              <a:rPr lang="it-IT" dirty="0"/>
              <a:t>Elaborare risorse ex lexicon, dizionari, o risorse non strettamente linguistiche ex materiali insegnamento</a:t>
            </a:r>
          </a:p>
          <a:p>
            <a:r>
              <a:rPr lang="it-IT" dirty="0"/>
              <a:t>Allenare un modello neurale</a:t>
            </a:r>
          </a:p>
          <a:p>
            <a:r>
              <a:rPr lang="it-IT" dirty="0"/>
              <a:t>Annotare un p di riferimento per la valutazione di uno strumento automatico</a:t>
            </a:r>
            <a:endParaRPr lang="fr-FR" dirty="0"/>
          </a:p>
        </p:txBody>
      </p:sp>
    </p:spTree>
    <p:extLst>
      <p:ext uri="{BB962C8B-B14F-4D97-AF65-F5344CB8AC3E}">
        <p14:creationId xmlns:p14="http://schemas.microsoft.com/office/powerpoint/2010/main" val="4040540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Secondo il tipo di testi che formano il nostro corpus, cambia il protocollo di costituzione che dobbiamo adottare</a:t>
            </a:r>
          </a:p>
          <a:p>
            <a:r>
              <a:rPr lang="it-IT" dirty="0"/>
              <a:t>Nel caso di testi manoscritti, prevedere una tappa di trascrizione : norme di trascrizione da stabilire, secondo i probabili ostacoli, problemi che potremmo incontrare</a:t>
            </a:r>
          </a:p>
          <a:p>
            <a:endParaRPr lang="fr-FR" dirty="0"/>
          </a:p>
        </p:txBody>
      </p:sp>
    </p:spTree>
    <p:extLst>
      <p:ext uri="{BB962C8B-B14F-4D97-AF65-F5344CB8AC3E}">
        <p14:creationId xmlns:p14="http://schemas.microsoft.com/office/powerpoint/2010/main" val="31442936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Secondo il tipo di testi che formano il nostro corpus, cambia il protocollo di costituzione che dobbiamo adottare</a:t>
            </a:r>
          </a:p>
          <a:p>
            <a:r>
              <a:rPr lang="it-IT" dirty="0"/>
              <a:t>Nel caso di testi manoscritti, prevedere una tappa di trascrizione : norme di trascrizione da stabilire, secondo i probabili ostacoli, problemi che potremmo incontrare</a:t>
            </a:r>
          </a:p>
          <a:p>
            <a:endParaRPr lang="fr-FR" dirty="0"/>
          </a:p>
        </p:txBody>
      </p:sp>
    </p:spTree>
    <p:extLst>
      <p:ext uri="{BB962C8B-B14F-4D97-AF65-F5344CB8AC3E}">
        <p14:creationId xmlns:p14="http://schemas.microsoft.com/office/powerpoint/2010/main" val="3844153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Linguistica introspettiva – il sistema di cui il linguista rende conto potrebbe corrispondere a volte all’idioletto del linguista stesso e non prendere in considerazione la variabilità intrinseca al linguaggio</a:t>
            </a:r>
          </a:p>
          <a:p>
            <a:r>
              <a:rPr lang="it-IT" dirty="0"/>
              <a:t>È il prodotto di descrizioni della lingua che tendono a dare un’impressione di omogeneità linguistica, anche se i dati su cui si basa sono dati artefatti</a:t>
            </a:r>
            <a:endParaRPr lang="fr-FR" dirty="0"/>
          </a:p>
          <a:p>
            <a:r>
              <a:rPr lang="fr-FR" dirty="0" err="1"/>
              <a:t>Linguistica</a:t>
            </a:r>
            <a:r>
              <a:rPr lang="fr-FR" dirty="0"/>
              <a:t> dei corpus : mette in </a:t>
            </a:r>
            <a:r>
              <a:rPr lang="fr-FR" dirty="0" err="1"/>
              <a:t>luce</a:t>
            </a:r>
            <a:r>
              <a:rPr lang="fr-FR" dirty="0"/>
              <a:t> dei </a:t>
            </a:r>
            <a:r>
              <a:rPr lang="fr-FR" dirty="0" err="1"/>
              <a:t>meccanismi</a:t>
            </a:r>
            <a:r>
              <a:rPr lang="fr-FR" dirty="0"/>
              <a:t> di </a:t>
            </a:r>
            <a:r>
              <a:rPr lang="fr-FR" dirty="0" err="1"/>
              <a:t>funzionamento</a:t>
            </a:r>
            <a:r>
              <a:rPr lang="fr-FR" dirty="0"/>
              <a:t> linguistico </a:t>
            </a:r>
            <a:r>
              <a:rPr lang="fr-FR" dirty="0" err="1"/>
              <a:t>che</a:t>
            </a:r>
            <a:r>
              <a:rPr lang="fr-FR" dirty="0"/>
              <a:t> </a:t>
            </a:r>
            <a:r>
              <a:rPr lang="fr-FR" dirty="0" err="1"/>
              <a:t>sfuggono</a:t>
            </a:r>
            <a:r>
              <a:rPr lang="fr-FR" dirty="0"/>
              <a:t> </a:t>
            </a:r>
            <a:r>
              <a:rPr lang="fr-FR" dirty="0" err="1"/>
              <a:t>all’intuizione</a:t>
            </a:r>
            <a:r>
              <a:rPr lang="fr-FR" dirty="0"/>
              <a:t> </a:t>
            </a:r>
            <a:r>
              <a:rPr lang="fr-FR" dirty="0" err="1"/>
              <a:t>del</a:t>
            </a:r>
            <a:r>
              <a:rPr lang="fr-FR" dirty="0"/>
              <a:t> parlante</a:t>
            </a:r>
          </a:p>
          <a:p>
            <a:r>
              <a:rPr lang="fr-FR" dirty="0" err="1"/>
              <a:t>Cogliere</a:t>
            </a:r>
            <a:r>
              <a:rPr lang="fr-FR" dirty="0"/>
              <a:t> </a:t>
            </a:r>
            <a:r>
              <a:rPr lang="fr-FR" dirty="0" err="1"/>
              <a:t>meccanismi</a:t>
            </a:r>
            <a:r>
              <a:rPr lang="fr-FR" dirty="0"/>
              <a:t> </a:t>
            </a:r>
            <a:r>
              <a:rPr lang="fr-FR" dirty="0" err="1"/>
              <a:t>che</a:t>
            </a:r>
            <a:r>
              <a:rPr lang="fr-FR" dirty="0"/>
              <a:t> </a:t>
            </a:r>
            <a:r>
              <a:rPr lang="fr-FR" dirty="0" err="1"/>
              <a:t>possono</a:t>
            </a:r>
            <a:r>
              <a:rPr lang="fr-FR" dirty="0"/>
              <a:t> </a:t>
            </a:r>
            <a:r>
              <a:rPr lang="fr-FR" dirty="0" err="1"/>
              <a:t>sembrare</a:t>
            </a:r>
            <a:r>
              <a:rPr lang="fr-FR" dirty="0"/>
              <a:t> </a:t>
            </a:r>
            <a:r>
              <a:rPr lang="fr-FR" dirty="0" err="1"/>
              <a:t>marginali</a:t>
            </a:r>
            <a:r>
              <a:rPr lang="fr-FR" dirty="0"/>
              <a:t> ma </a:t>
            </a:r>
            <a:r>
              <a:rPr lang="fr-FR" dirty="0" err="1"/>
              <a:t>poi</a:t>
            </a:r>
            <a:r>
              <a:rPr lang="fr-FR" dirty="0"/>
              <a:t> si </a:t>
            </a:r>
            <a:r>
              <a:rPr lang="fr-FR" dirty="0" err="1"/>
              <a:t>ritrovano</a:t>
            </a:r>
            <a:r>
              <a:rPr lang="fr-FR" dirty="0"/>
              <a:t> come </a:t>
            </a:r>
            <a:r>
              <a:rPr lang="fr-FR" dirty="0" err="1"/>
              <a:t>frequenti</a:t>
            </a:r>
            <a:r>
              <a:rPr lang="fr-FR" dirty="0"/>
              <a:t> </a:t>
            </a:r>
            <a:r>
              <a:rPr lang="fr-FR" dirty="0" err="1"/>
              <a:t>dopo</a:t>
            </a:r>
            <a:r>
              <a:rPr lang="fr-FR" dirty="0"/>
              <a:t> </a:t>
            </a:r>
            <a:r>
              <a:rPr lang="fr-FR" dirty="0" err="1"/>
              <a:t>ricerche</a:t>
            </a:r>
            <a:r>
              <a:rPr lang="fr-FR" dirty="0"/>
              <a:t> </a:t>
            </a:r>
            <a:r>
              <a:rPr lang="fr-FR" dirty="0" err="1"/>
              <a:t>statistiche</a:t>
            </a:r>
            <a:r>
              <a:rPr lang="fr-FR" dirty="0"/>
              <a:t> </a:t>
            </a:r>
            <a:r>
              <a:rPr lang="fr-FR" dirty="0" err="1"/>
              <a:t>sul</a:t>
            </a:r>
            <a:r>
              <a:rPr lang="fr-FR" dirty="0"/>
              <a:t> </a:t>
            </a:r>
            <a:r>
              <a:rPr lang="fr-FR" dirty="0" err="1"/>
              <a:t>linguaggio</a:t>
            </a:r>
            <a:r>
              <a:rPr lang="fr-FR" dirty="0"/>
              <a:t>.</a:t>
            </a:r>
            <a:endParaRPr lang="it-IT" dirty="0"/>
          </a:p>
        </p:txBody>
      </p:sp>
    </p:spTree>
    <p:extLst>
      <p:ext uri="{BB962C8B-B14F-4D97-AF65-F5344CB8AC3E}">
        <p14:creationId xmlns:p14="http://schemas.microsoft.com/office/powerpoint/2010/main" val="311562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13baf4f24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13baf4f24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Consegna visuale (immagini per evitare influenze di tipo linguistico) – inventare e scrivere una storia utilizzando almeno uno dei personaggi raffigurati nella consegna</a:t>
            </a:r>
            <a:r>
              <a:rPr lang="fr-FR" dirty="0"/>
              <a:t> – 20 </a:t>
            </a:r>
            <a:r>
              <a:rPr lang="fr-FR" dirty="0" err="1"/>
              <a:t>minuti</a:t>
            </a:r>
            <a:endParaRPr lang="fr-FR" dirty="0"/>
          </a:p>
          <a:p>
            <a:r>
              <a:rPr lang="fr-FR" dirty="0" err="1"/>
              <a:t>Raccolte</a:t>
            </a:r>
            <a:r>
              <a:rPr lang="fr-FR" dirty="0"/>
              <a:t> </a:t>
            </a:r>
            <a:r>
              <a:rPr lang="fr-FR" dirty="0" err="1"/>
              <a:t>effettuate</a:t>
            </a:r>
            <a:r>
              <a:rPr lang="fr-FR" dirty="0"/>
              <a:t> dalle </a:t>
            </a:r>
            <a:r>
              <a:rPr lang="fr-FR" dirty="0" err="1"/>
              <a:t>colleghe</a:t>
            </a:r>
            <a:r>
              <a:rPr lang="fr-FR" dirty="0"/>
              <a:t> </a:t>
            </a:r>
            <a:r>
              <a:rPr lang="fr-FR" dirty="0" err="1"/>
              <a:t>UniMib</a:t>
            </a:r>
            <a:r>
              <a:rPr lang="fr-FR" dirty="0"/>
              <a:t>, da </a:t>
            </a:r>
            <a:r>
              <a:rPr lang="fr-FR" dirty="0" err="1"/>
              <a:t>Rafaela</a:t>
            </a:r>
            <a:r>
              <a:rPr lang="fr-FR" dirty="0"/>
              <a:t> Gutierrez Caceres Uni Almeria, Claude, Catherine e Claire </a:t>
            </a:r>
            <a:r>
              <a:rPr lang="fr-FR" dirty="0" err="1"/>
              <a:t>Wolfarth</a:t>
            </a:r>
            <a:r>
              <a:rPr lang="fr-FR" dirty="0"/>
              <a:t> UGA</a:t>
            </a:r>
          </a:p>
          <a:p>
            <a:endParaRPr lang="it-IT" dirty="0"/>
          </a:p>
        </p:txBody>
      </p:sp>
    </p:spTree>
    <p:extLst>
      <p:ext uri="{BB962C8B-B14F-4D97-AF65-F5344CB8AC3E}">
        <p14:creationId xmlns:p14="http://schemas.microsoft.com/office/powerpoint/2010/main" val="3436364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Pour assister la description linguistique de ce corpus, une chaine de traitement semiautomatique (</a:t>
            </a:r>
            <a:r>
              <a:rPr lang="fr-FR" dirty="0" err="1"/>
              <a:t>Wolfarth</a:t>
            </a:r>
            <a:r>
              <a:rPr lang="fr-FR" dirty="0"/>
              <a:t> et al., 2018b) a été développée dans le cadre du projet E-Calm. Cette chaine prend en entrée les transcriptions et une version normée des textes (Ho-Dac et al., 2020). Des comparaisons entre mot transcrit et mot normé sont ensuite opérées à différents niveaux : graphique, phonologique, lexical, morphosyntaxique… Ces comparaisons fournissent ainsi des éléments de description sur les réussites et les difficultés des élèves comme, par exemple, sur la segmentation en mots, la morphologie verbale ou la morphologie adjectivale.</a:t>
            </a:r>
          </a:p>
          <a:p>
            <a:endParaRPr lang="fr-FR" dirty="0"/>
          </a:p>
          <a:p>
            <a:endParaRPr lang="fr-FR" dirty="0"/>
          </a:p>
        </p:txBody>
      </p:sp>
    </p:spTree>
    <p:extLst>
      <p:ext uri="{BB962C8B-B14F-4D97-AF65-F5344CB8AC3E}">
        <p14:creationId xmlns:p14="http://schemas.microsoft.com/office/powerpoint/2010/main" val="1085670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dirty="0"/>
              <a:t>Pour assister la description linguistique de ce corpus, une chaine de traitement semiautomatique (</a:t>
            </a:r>
            <a:r>
              <a:rPr lang="fr-FR" dirty="0" err="1"/>
              <a:t>Wolfarth</a:t>
            </a:r>
            <a:r>
              <a:rPr lang="fr-FR" dirty="0"/>
              <a:t> et al., 2018b) a été développée dans le cadre du projet E-Calm. Cette chaine prend en entrée les transcriptions et une version normée des textes (Ho-Dac et al., 2020). Des comparaisons entre mot transcrit et mot normé sont ensuite opérées à différents niveaux : graphique, phonologique, lexical, morphosyntaxique… Ces comparaisons fournissent ainsi des éléments de description sur les réussites et les difficultés des élèves comme, par exemple, sur la segmentation en mots, la morphologie verbale ou la morphologie adjectivale.</a:t>
            </a:r>
          </a:p>
          <a:p>
            <a:endParaRPr lang="fr-FR" dirty="0"/>
          </a:p>
          <a:p>
            <a:endParaRPr lang="fr-FR" dirty="0"/>
          </a:p>
        </p:txBody>
      </p:sp>
    </p:spTree>
    <p:extLst>
      <p:ext uri="{BB962C8B-B14F-4D97-AF65-F5344CB8AC3E}">
        <p14:creationId xmlns:p14="http://schemas.microsoft.com/office/powerpoint/2010/main" val="4249933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24868627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Trovare delle frasi da fare analizzare con degli errori di etichettaggio (come?)</a:t>
            </a:r>
          </a:p>
          <a:p>
            <a:r>
              <a:rPr lang="it-IT" dirty="0"/>
              <a:t>Comparare etichette </a:t>
            </a:r>
            <a:r>
              <a:rPr lang="it-IT" dirty="0" err="1"/>
              <a:t>spacy</a:t>
            </a:r>
            <a:r>
              <a:rPr lang="it-IT" dirty="0"/>
              <a:t> vs stanza</a:t>
            </a:r>
          </a:p>
          <a:p>
            <a:r>
              <a:rPr lang="it-IT" dirty="0"/>
              <a:t>Presentare velocemente il formalismo delle UD </a:t>
            </a:r>
            <a:r>
              <a:rPr lang="it-IT" dirty="0" err="1"/>
              <a:t>dependencies</a:t>
            </a:r>
            <a:r>
              <a:rPr lang="it-IT" dirty="0"/>
              <a:t>, esistenza della  </a:t>
            </a:r>
            <a:r>
              <a:rPr lang="it-IT" dirty="0" err="1"/>
              <a:t>dependency</a:t>
            </a:r>
            <a:r>
              <a:rPr lang="it-IT" dirty="0"/>
              <a:t> </a:t>
            </a:r>
            <a:r>
              <a:rPr lang="it-IT" dirty="0" err="1"/>
              <a:t>analysis</a:t>
            </a:r>
            <a:endParaRPr lang="it-IT" dirty="0"/>
          </a:p>
          <a:p>
            <a:pPr marL="158750" indent="0">
              <a:buNone/>
            </a:pPr>
            <a:endParaRPr lang="fr-FR" dirty="0"/>
          </a:p>
        </p:txBody>
      </p:sp>
    </p:spTree>
    <p:extLst>
      <p:ext uri="{BB962C8B-B14F-4D97-AF65-F5344CB8AC3E}">
        <p14:creationId xmlns:p14="http://schemas.microsoft.com/office/powerpoint/2010/main" val="26284750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77800"/>
            <a:r>
              <a:rPr lang="fr-FR" sz="1100" dirty="0" err="1">
                <a:latin typeface="Golos Text" panose="020B0604020202020204" charset="0"/>
                <a:cs typeface="Golos Text" panose="020B0604020202020204" charset="0"/>
              </a:rPr>
              <a:t>Laboratorio</a:t>
            </a:r>
            <a:r>
              <a:rPr lang="fr-FR" sz="1100" dirty="0">
                <a:latin typeface="Golos Text" panose="020B0604020202020204" charset="0"/>
                <a:cs typeface="Golos Text" panose="020B0604020202020204" charset="0"/>
              </a:rPr>
              <a:t> LIDILEM – Université Grenoble Alpes (Francia)</a:t>
            </a:r>
          </a:p>
          <a:p>
            <a:pPr marL="177800"/>
            <a:r>
              <a:rPr lang="fr-FR" sz="1100" dirty="0" err="1">
                <a:latin typeface="Golos Text" panose="020B0604020202020204" charset="0"/>
                <a:cs typeface="Golos Text" panose="020B0604020202020204" charset="0"/>
              </a:rPr>
              <a:t>Dottorato</a:t>
            </a:r>
            <a:r>
              <a:rPr lang="fr-FR" sz="1100" dirty="0">
                <a:latin typeface="Golos Text" panose="020B0604020202020204" charset="0"/>
                <a:cs typeface="Golos Text" panose="020B0604020202020204" charset="0"/>
              </a:rPr>
              <a:t> in </a:t>
            </a:r>
            <a:r>
              <a:rPr lang="fr-FR" sz="1100" dirty="0" err="1">
                <a:latin typeface="Golos Text" panose="020B0604020202020204" charset="0"/>
                <a:cs typeface="Golos Text" panose="020B0604020202020204" charset="0"/>
              </a:rPr>
              <a:t>Educazione</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nella</a:t>
            </a:r>
            <a:r>
              <a:rPr lang="fr-FR" sz="1100" dirty="0">
                <a:latin typeface="Golos Text" panose="020B0604020202020204" charset="0"/>
                <a:cs typeface="Golos Text" panose="020B0604020202020204" charset="0"/>
              </a:rPr>
              <a:t> Società </a:t>
            </a:r>
            <a:r>
              <a:rPr lang="fr-FR" sz="1100" dirty="0" err="1">
                <a:latin typeface="Golos Text" panose="020B0604020202020204" charset="0"/>
                <a:cs typeface="Golos Text" panose="020B0604020202020204" charset="0"/>
              </a:rPr>
              <a:t>Contemporanea</a:t>
            </a:r>
            <a:r>
              <a:rPr lang="fr-FR" sz="1100" dirty="0">
                <a:latin typeface="Golos Text" panose="020B0604020202020204" charset="0"/>
                <a:cs typeface="Golos Text" panose="020B0604020202020204" charset="0"/>
              </a:rPr>
              <a:t> – </a:t>
            </a:r>
            <a:r>
              <a:rPr lang="fr-FR" sz="1100" dirty="0" err="1">
                <a:latin typeface="Golos Text" panose="020B0604020202020204" charset="0"/>
                <a:cs typeface="Golos Text" panose="020B0604020202020204" charset="0"/>
              </a:rPr>
              <a:t>UniMib</a:t>
            </a:r>
            <a:endParaRPr lang="fr-FR" sz="1100" dirty="0">
              <a:latin typeface="Golos Text" panose="020B0604020202020204" charset="0"/>
              <a:cs typeface="Golos Text" panose="020B0604020202020204" charset="0"/>
            </a:endParaRPr>
          </a:p>
          <a:p>
            <a:pPr marL="177800"/>
            <a:r>
              <a:rPr lang="fr-FR" sz="1100" dirty="0" err="1">
                <a:latin typeface="Golos Text" panose="020B0604020202020204" charset="0"/>
                <a:cs typeface="Golos Text" panose="020B0604020202020204" charset="0"/>
              </a:rPr>
              <a:t>Copartecipazione</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dell’université</a:t>
            </a:r>
            <a:r>
              <a:rPr lang="fr-FR" sz="1100" dirty="0">
                <a:latin typeface="Golos Text" panose="020B0604020202020204" charset="0"/>
                <a:cs typeface="Golos Text" panose="020B0604020202020204" charset="0"/>
              </a:rPr>
              <a:t> franco-italienne (</a:t>
            </a:r>
            <a:r>
              <a:rPr lang="fr-FR" sz="1100" dirty="0" err="1">
                <a:latin typeface="Golos Text" panose="020B0604020202020204" charset="0"/>
                <a:cs typeface="Golos Text" panose="020B0604020202020204" charset="0"/>
              </a:rPr>
              <a:t>organismo</a:t>
            </a:r>
            <a:r>
              <a:rPr lang="fr-FR" sz="1100" dirty="0">
                <a:latin typeface="Golos Text" panose="020B0604020202020204" charset="0"/>
                <a:cs typeface="Golos Text" panose="020B0604020202020204" charset="0"/>
              </a:rPr>
              <a:t> di </a:t>
            </a:r>
            <a:r>
              <a:rPr lang="fr-FR" sz="1100" dirty="0" err="1">
                <a:latin typeface="Golos Text" panose="020B0604020202020204" charset="0"/>
                <a:cs typeface="Golos Text" panose="020B0604020202020204" charset="0"/>
              </a:rPr>
              <a:t>promozione</a:t>
            </a:r>
            <a:r>
              <a:rPr lang="fr-FR" sz="1100" dirty="0">
                <a:latin typeface="Golos Text" panose="020B0604020202020204" charset="0"/>
                <a:cs typeface="Golos Text" panose="020B0604020202020204" charset="0"/>
              </a:rPr>
              <a:t> delle </a:t>
            </a:r>
            <a:r>
              <a:rPr lang="fr-FR" sz="1100" dirty="0" err="1">
                <a:latin typeface="Golos Text" panose="020B0604020202020204" charset="0"/>
                <a:cs typeface="Golos Text" panose="020B0604020202020204" charset="0"/>
              </a:rPr>
              <a:t>collaborazioni</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scientifiche</a:t>
            </a:r>
            <a:r>
              <a:rPr lang="fr-FR" sz="1100" dirty="0">
                <a:latin typeface="Golos Text" panose="020B0604020202020204" charset="0"/>
                <a:cs typeface="Golos Text" panose="020B0604020202020204" charset="0"/>
              </a:rPr>
              <a:t> tra Italia e Francia)</a:t>
            </a:r>
          </a:p>
          <a:p>
            <a:endParaRPr lang="fr-FR"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err="1">
                <a:latin typeface="Golos Text" panose="020B0604020202020204" charset="0"/>
                <a:cs typeface="Golos Text" panose="020B0604020202020204" charset="0"/>
              </a:rPr>
              <a:t>Tesi</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sullo</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sviluppo</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della</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coesione</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testuale</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alle</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elementari</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attraverso</a:t>
            </a:r>
            <a:r>
              <a:rPr lang="fr-FR" sz="1100" dirty="0">
                <a:latin typeface="Golos Text" panose="020B0604020202020204" charset="0"/>
                <a:cs typeface="Golos Text" panose="020B0604020202020204" charset="0"/>
              </a:rPr>
              <a:t> un corpus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dirty="0" err="1">
                <a:latin typeface="Golos Text" panose="020B0604020202020204" charset="0"/>
                <a:cs typeface="Golos Text" panose="020B0604020202020204" charset="0"/>
              </a:rPr>
              <a:t>comparabile</a:t>
            </a:r>
            <a:r>
              <a:rPr lang="fr-FR" sz="1100" dirty="0">
                <a:latin typeface="Golos Text" panose="020B0604020202020204" charset="0"/>
                <a:cs typeface="Golos Text" panose="020B0604020202020204" charset="0"/>
              </a:rPr>
              <a:t> e longitudinale in italiano, </a:t>
            </a:r>
            <a:r>
              <a:rPr lang="fr-FR" sz="1100" dirty="0" err="1">
                <a:latin typeface="Golos Text" panose="020B0604020202020204" charset="0"/>
                <a:cs typeface="Golos Text" panose="020B0604020202020204" charset="0"/>
              </a:rPr>
              <a:t>francese</a:t>
            </a:r>
            <a:r>
              <a:rPr lang="fr-FR" sz="1100" dirty="0">
                <a:latin typeface="Golos Text" panose="020B0604020202020204" charset="0"/>
                <a:cs typeface="Golos Text" panose="020B0604020202020204" charset="0"/>
              </a:rPr>
              <a:t> e </a:t>
            </a:r>
            <a:r>
              <a:rPr lang="fr-FR" sz="1100" dirty="0" err="1">
                <a:latin typeface="Golos Text" panose="020B0604020202020204" charset="0"/>
                <a:cs typeface="Golos Text" panose="020B0604020202020204" charset="0"/>
              </a:rPr>
              <a:t>spagnolo</a:t>
            </a:r>
            <a:r>
              <a:rPr lang="fr-FR" sz="1100" dirty="0">
                <a:latin typeface="Golos Text" panose="020B0604020202020204" charset="0"/>
                <a:cs typeface="Golos Text" panose="020B0604020202020204" charset="0"/>
              </a:rPr>
              <a:t> (più </a:t>
            </a:r>
            <a:r>
              <a:rPr lang="fr-FR" sz="1100" dirty="0" err="1">
                <a:latin typeface="Golos Text" panose="020B0604020202020204" charset="0"/>
                <a:cs typeface="Golos Text" panose="020B0604020202020204" charset="0"/>
              </a:rPr>
              <a:t>precisamente</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sulla</a:t>
            </a:r>
            <a:r>
              <a:rPr lang="fr-FR" sz="1100" dirty="0">
                <a:latin typeface="Golos Text" panose="020B0604020202020204" charset="0"/>
                <a:cs typeface="Golos Text" panose="020B0604020202020204" charset="0"/>
              </a:rPr>
              <a:t> </a:t>
            </a:r>
            <a:r>
              <a:rPr lang="fr-FR" sz="1100" dirty="0" err="1">
                <a:latin typeface="Golos Text" panose="020B0604020202020204" charset="0"/>
                <a:cs typeface="Golos Text" panose="020B0604020202020204" charset="0"/>
              </a:rPr>
              <a:t>coreferenza</a:t>
            </a:r>
            <a:r>
              <a:rPr lang="fr-FR" sz="1100" dirty="0">
                <a:latin typeface="Golos Text" panose="020B0604020202020204" charset="0"/>
                <a:cs typeface="Golos Text" panose="020B0604020202020204" charset="0"/>
              </a:rPr>
              <a:t>).</a:t>
            </a:r>
          </a:p>
          <a:p>
            <a:pPr marL="158750" indent="0">
              <a:buNone/>
            </a:pPr>
            <a:endParaRPr lang="fr-FR" dirty="0"/>
          </a:p>
        </p:txBody>
      </p:sp>
    </p:spTree>
    <p:extLst>
      <p:ext uri="{BB962C8B-B14F-4D97-AF65-F5344CB8AC3E}">
        <p14:creationId xmlns:p14="http://schemas.microsoft.com/office/powerpoint/2010/main" val="4016254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4"/>
        <p:cNvGrpSpPr/>
        <p:nvPr/>
      </p:nvGrpSpPr>
      <p:grpSpPr>
        <a:xfrm>
          <a:off x="0" y="0"/>
          <a:ext cx="0" cy="0"/>
          <a:chOff x="0" y="0"/>
          <a:chExt cx="0" cy="0"/>
        </a:xfrm>
      </p:grpSpPr>
      <p:sp>
        <p:nvSpPr>
          <p:cNvPr id="7595" name="Google Shape;7595;g214f55d80f7_4_17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6" name="Google Shape;7596;g214f55d80f7_4_17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algn="just">
              <a:lnSpc>
                <a:spcPct val="107000"/>
              </a:lnSpc>
              <a:spcAft>
                <a:spcPts val="800"/>
              </a:spcAft>
            </a:pPr>
            <a:r>
              <a:rPr lang="it-IT" sz="1800" kern="100" dirty="0">
                <a:effectLst/>
                <a:latin typeface="Calibri" panose="020F0502020204030204" pitchFamily="34" charset="0"/>
                <a:ea typeface="Calibri" panose="020F0502020204030204" pitchFamily="34" charset="0"/>
                <a:cs typeface="Calibri" panose="020F0502020204030204" pitchFamily="34" charset="0"/>
              </a:rPr>
              <a:t>Nel clima della guerra fredda e della competizione scientifica e militare con l’unione sovietica, la traduzione di testi scientifici russi in inglese occupa un ruolo cruciale.</a:t>
            </a: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it-IT" sz="1800" kern="100" dirty="0">
                <a:effectLst/>
                <a:latin typeface="Calibri" panose="020F0502020204030204" pitchFamily="34" charset="0"/>
                <a:ea typeface="Calibri" panose="020F0502020204030204" pitchFamily="34" charset="0"/>
                <a:cs typeface="Calibri" panose="020F0502020204030204" pitchFamily="34" charset="0"/>
              </a:rPr>
              <a:t>Scelte istituzionali, sviluppo di una tecnologia a scopo bellico e militare – instaurazione di un intero dominio scientifico-tecnico, imposto dall’esterno, senza nessun punto di riferimento nella ricerca scientifica – errore degli americani: pensare alla TA come una tecnologia puramente informatica, senza rendersi conto che il trattamento del linguaggio è molto più complicato</a:t>
            </a:r>
          </a:p>
          <a:p>
            <a:pPr marL="457200" marR="0" lvl="0" indent="-298450" algn="just" defTabSz="914400" rtl="0" eaLnBrk="1" fontAlgn="auto" latinLnBrk="0" hangingPunct="1">
              <a:lnSpc>
                <a:spcPct val="107000"/>
              </a:lnSpc>
              <a:spcBef>
                <a:spcPts val="0"/>
              </a:spcBef>
              <a:spcAft>
                <a:spcPts val="800"/>
              </a:spcAft>
              <a:buClr>
                <a:srgbClr val="000000"/>
              </a:buClr>
              <a:buSzPts val="1100"/>
              <a:buFont typeface="Arial"/>
              <a:buChar char="●"/>
              <a:tabLst/>
              <a:defRPr/>
            </a:pPr>
            <a:r>
              <a:rPr lang="it-IT" sz="1800" kern="100" dirty="0">
                <a:effectLst/>
                <a:latin typeface="Calibri" panose="020F0502020204030204" pitchFamily="34" charset="0"/>
                <a:ea typeface="Calibri" panose="020F0502020204030204" pitchFamily="34" charset="0"/>
                <a:cs typeface="Calibri" panose="020F0502020204030204" pitchFamily="34" charset="0"/>
              </a:rPr>
              <a:t>La nascita si configura in due fasi: la nascita della traduzione automatica all’inizio degli anni 50 e quella della linguistica computazionale all’inizio degli anni 60. Tramite l’opera di Noam Chomsky e le sue grammatiche formali (1956) e il rapporto dell’ALPAC (1964), viene consacrata la nascita della linguistica computazionale.  </a:t>
            </a: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a:p>
            <a:pPr algn="just">
              <a:lnSpc>
                <a:spcPct val="107000"/>
              </a:lnSpc>
              <a:spcAft>
                <a:spcPts val="800"/>
              </a:spcAft>
            </a:pPr>
            <a:r>
              <a:rPr lang="it-IT" sz="1800" kern="100" dirty="0">
                <a:effectLst/>
                <a:latin typeface="Calibri" panose="020F0502020204030204" pitchFamily="34" charset="0"/>
                <a:ea typeface="Calibri" panose="020F0502020204030204" pitchFamily="34" charset="0"/>
                <a:cs typeface="Calibri" panose="020F0502020204030204" pitchFamily="34" charset="0"/>
              </a:rPr>
              <a:t>Sin da subito, difficoltà notevoli nello sviluppo di strumenti automatici di traduzione</a:t>
            </a:r>
            <a:endParaRPr lang="fr-FR"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001788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Frase apocrifa non attestata – spesso riportata nel contesto dei primi esperimenti in TA : frase biblica tradotta dal russo all’inglese poi di nuovo verso il russo</a:t>
            </a:r>
            <a:endParaRPr lang="fr-FR" dirty="0"/>
          </a:p>
        </p:txBody>
      </p:sp>
    </p:spTree>
    <p:extLst>
      <p:ext uri="{BB962C8B-B14F-4D97-AF65-F5344CB8AC3E}">
        <p14:creationId xmlns:p14="http://schemas.microsoft.com/office/powerpoint/2010/main" val="3811592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Rapporto dell’ALPAC - </a:t>
            </a:r>
            <a:r>
              <a:rPr lang="en-US" b="1" i="0" dirty="0">
                <a:solidFill>
                  <a:srgbClr val="202122"/>
                </a:solidFill>
                <a:effectLst/>
                <a:latin typeface="Arial" panose="020B0604020202020204" pitchFamily="34" charset="0"/>
              </a:rPr>
              <a:t>Automatic Language Processing Advisory Committee</a:t>
            </a:r>
          </a:p>
          <a:p>
            <a:r>
              <a:rPr lang="en-US" b="1" i="0" dirty="0" err="1">
                <a:solidFill>
                  <a:srgbClr val="202122"/>
                </a:solidFill>
                <a:effectLst/>
                <a:latin typeface="Arial" panose="020B0604020202020204" pitchFamily="34" charset="0"/>
              </a:rPr>
              <a:t>Strumenti</a:t>
            </a:r>
            <a:r>
              <a:rPr lang="en-US" b="1" i="0" dirty="0">
                <a:solidFill>
                  <a:srgbClr val="202122"/>
                </a:solidFill>
                <a:effectLst/>
                <a:latin typeface="Arial" panose="020B0604020202020204" pitchFamily="34" charset="0"/>
              </a:rPr>
              <a:t> </a:t>
            </a:r>
            <a:r>
              <a:rPr lang="en-US" b="1" i="0" dirty="0" err="1">
                <a:solidFill>
                  <a:srgbClr val="202122"/>
                </a:solidFill>
                <a:effectLst/>
                <a:latin typeface="Arial" panose="020B0604020202020204" pitchFamily="34" charset="0"/>
              </a:rPr>
              <a:t>all’Altezza</a:t>
            </a:r>
            <a:r>
              <a:rPr lang="en-US" b="1" i="0" dirty="0">
                <a:solidFill>
                  <a:srgbClr val="202122"/>
                </a:solidFill>
                <a:effectLst/>
                <a:latin typeface="Arial" panose="020B0604020202020204" pitchFamily="34" charset="0"/>
              </a:rPr>
              <a:t> </a:t>
            </a:r>
            <a:r>
              <a:rPr lang="en-US" b="1" i="0" dirty="0" err="1">
                <a:solidFill>
                  <a:srgbClr val="202122"/>
                </a:solidFill>
                <a:effectLst/>
                <a:latin typeface="Arial" panose="020B0604020202020204" pitchFamily="34" charset="0"/>
              </a:rPr>
              <a:t>delle</a:t>
            </a:r>
            <a:r>
              <a:rPr lang="en-US" b="1" i="0" dirty="0">
                <a:solidFill>
                  <a:srgbClr val="202122"/>
                </a:solidFill>
                <a:effectLst/>
                <a:latin typeface="Arial" panose="020B0604020202020204" pitchFamily="34" charset="0"/>
              </a:rPr>
              <a:t> </a:t>
            </a:r>
            <a:r>
              <a:rPr lang="en-US" b="1" i="0" dirty="0" err="1">
                <a:solidFill>
                  <a:srgbClr val="202122"/>
                </a:solidFill>
                <a:effectLst/>
                <a:latin typeface="Arial" panose="020B0604020202020204" pitchFamily="34" charset="0"/>
              </a:rPr>
              <a:t>tecnologie</a:t>
            </a:r>
            <a:r>
              <a:rPr lang="en-US" b="1" i="0" dirty="0">
                <a:solidFill>
                  <a:srgbClr val="202122"/>
                </a:solidFill>
                <a:effectLst/>
                <a:latin typeface="Arial" panose="020B0604020202020204" pitchFamily="34" charset="0"/>
              </a:rPr>
              <a:t> </a:t>
            </a:r>
            <a:r>
              <a:rPr lang="en-US" b="1" i="0" dirty="0" err="1">
                <a:solidFill>
                  <a:srgbClr val="202122"/>
                </a:solidFill>
                <a:effectLst/>
                <a:latin typeface="Arial" panose="020B0604020202020204" pitchFamily="34" charset="0"/>
              </a:rPr>
              <a:t>esistenti</a:t>
            </a:r>
            <a:r>
              <a:rPr lang="en-US" b="1" i="0" dirty="0">
                <a:solidFill>
                  <a:srgbClr val="202122"/>
                </a:solidFill>
                <a:effectLst/>
                <a:latin typeface="Arial" panose="020B0604020202020204" pitchFamily="34" charset="0"/>
              </a:rPr>
              <a:t> - </a:t>
            </a:r>
            <a:r>
              <a:rPr lang="it-IT" sz="1800" dirty="0">
                <a:effectLst/>
                <a:latin typeface="Calibri" panose="020F0502020204030204" pitchFamily="34" charset="0"/>
                <a:ea typeface="Calibri" panose="020F0502020204030204" pitchFamily="34" charset="0"/>
              </a:rPr>
              <a:t>glossari automatici, dizionari bilingui con consultazione automatizzata, banche terminologiche…</a:t>
            </a:r>
            <a:r>
              <a:rPr lang="en-US" sz="1800" b="1" i="0" dirty="0">
                <a:solidFill>
                  <a:srgbClr val="202122"/>
                </a:solidFill>
                <a:effectLst/>
                <a:latin typeface="Arial" panose="020B0604020202020204" pitchFamily="34" charset="0"/>
                <a:ea typeface="Calibri" panose="020F0502020204030204" pitchFamily="34" charset="0"/>
              </a:rPr>
              <a:t> </a:t>
            </a:r>
            <a:r>
              <a:rPr lang="en-US" sz="1800" b="1" i="0" dirty="0" err="1">
                <a:solidFill>
                  <a:srgbClr val="202122"/>
                </a:solidFill>
                <a:effectLst/>
                <a:latin typeface="Arial" panose="020B0604020202020204" pitchFamily="34" charset="0"/>
                <a:ea typeface="Calibri" panose="020F0502020204030204" pitchFamily="34" charset="0"/>
              </a:rPr>
              <a:t>sul</a:t>
            </a:r>
            <a:r>
              <a:rPr lang="en-US" sz="1800" b="1" i="0" dirty="0">
                <a:solidFill>
                  <a:srgbClr val="202122"/>
                </a:solidFill>
                <a:effectLst/>
                <a:latin typeface="Arial" panose="020B0604020202020204" pitchFamily="34" charset="0"/>
                <a:ea typeface="Calibri" panose="020F0502020204030204" pitchFamily="34" charset="0"/>
              </a:rPr>
              <a:t> </a:t>
            </a:r>
            <a:r>
              <a:rPr lang="en-US" sz="1800" b="1" i="0" dirty="0" err="1">
                <a:solidFill>
                  <a:srgbClr val="202122"/>
                </a:solidFill>
                <a:effectLst/>
                <a:latin typeface="Arial" panose="020B0604020202020204" pitchFamily="34" charset="0"/>
                <a:ea typeface="Calibri" panose="020F0502020204030204" pitchFamily="34" charset="0"/>
              </a:rPr>
              <a:t>modello</a:t>
            </a:r>
            <a:r>
              <a:rPr lang="en-US" sz="1800" b="1" i="0" dirty="0">
                <a:solidFill>
                  <a:srgbClr val="202122"/>
                </a:solidFill>
                <a:effectLst/>
                <a:latin typeface="Arial" panose="020B0604020202020204" pitchFamily="34" charset="0"/>
                <a:ea typeface="Calibri" panose="020F0502020204030204" pitchFamily="34" charset="0"/>
              </a:rPr>
              <a:t> </a:t>
            </a:r>
            <a:r>
              <a:rPr lang="en-US" sz="1800" b="1" i="0" dirty="0" err="1">
                <a:solidFill>
                  <a:srgbClr val="202122"/>
                </a:solidFill>
                <a:effectLst/>
                <a:latin typeface="Arial" panose="020B0604020202020204" pitchFamily="34" charset="0"/>
                <a:ea typeface="Calibri" panose="020F0502020204030204" pitchFamily="34" charset="0"/>
              </a:rPr>
              <a:t>degli</a:t>
            </a:r>
            <a:r>
              <a:rPr lang="en-US" sz="1800" b="1" i="0" dirty="0">
                <a:solidFill>
                  <a:srgbClr val="202122"/>
                </a:solidFill>
                <a:effectLst/>
                <a:latin typeface="Arial" panose="020B0604020202020204" pitchFamily="34" charset="0"/>
                <a:ea typeface="Calibri" panose="020F0502020204030204" pitchFamily="34" charset="0"/>
              </a:rPr>
              <a:t> </a:t>
            </a:r>
            <a:r>
              <a:rPr lang="en-US" sz="1800" b="1" i="0" dirty="0" err="1">
                <a:solidFill>
                  <a:srgbClr val="202122"/>
                </a:solidFill>
                <a:effectLst/>
                <a:latin typeface="Arial" panose="020B0604020202020204" pitchFamily="34" charset="0"/>
                <a:ea typeface="Calibri" panose="020F0502020204030204" pitchFamily="34" charset="0"/>
              </a:rPr>
              <a:t>strumenti</a:t>
            </a:r>
            <a:r>
              <a:rPr lang="en-US" sz="1800" b="1" i="0" dirty="0">
                <a:solidFill>
                  <a:srgbClr val="202122"/>
                </a:solidFill>
                <a:effectLst/>
                <a:latin typeface="Arial" panose="020B0604020202020204" pitchFamily="34" charset="0"/>
                <a:ea typeface="Calibri" panose="020F0502020204030204" pitchFamily="34" charset="0"/>
              </a:rPr>
              <a:t> </a:t>
            </a:r>
            <a:r>
              <a:rPr lang="en-US" sz="1800" b="1" i="0" dirty="0" err="1">
                <a:solidFill>
                  <a:srgbClr val="202122"/>
                </a:solidFill>
                <a:effectLst/>
                <a:latin typeface="Arial" panose="020B0604020202020204" pitchFamily="34" charset="0"/>
                <a:ea typeface="Calibri" panose="020F0502020204030204" pitchFamily="34" charset="0"/>
              </a:rPr>
              <a:t>sviluppati</a:t>
            </a:r>
            <a:r>
              <a:rPr lang="en-US" sz="1800" b="1" i="0" dirty="0">
                <a:solidFill>
                  <a:srgbClr val="202122"/>
                </a:solidFill>
                <a:effectLst/>
                <a:latin typeface="Arial" panose="020B0604020202020204" pitchFamily="34" charset="0"/>
                <a:ea typeface="Calibri" panose="020F0502020204030204" pitchFamily="34" charset="0"/>
              </a:rPr>
              <a:t> in Europa</a:t>
            </a:r>
          </a:p>
          <a:p>
            <a:endParaRPr lang="fr-FR" dirty="0"/>
          </a:p>
        </p:txBody>
      </p:sp>
    </p:spTree>
    <p:extLst>
      <p:ext uri="{BB962C8B-B14F-4D97-AF65-F5344CB8AC3E}">
        <p14:creationId xmlns:p14="http://schemas.microsoft.com/office/powerpoint/2010/main" val="2383020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Jaguar – giaguaro animale o la marca di automobile</a:t>
            </a:r>
          </a:p>
          <a:p>
            <a:r>
              <a:rPr lang="it-IT" dirty="0" err="1"/>
              <a:t>Pandas</a:t>
            </a:r>
            <a:r>
              <a:rPr lang="it-IT" dirty="0"/>
              <a:t> – la libreria </a:t>
            </a:r>
            <a:r>
              <a:rPr lang="it-IT" dirty="0" err="1"/>
              <a:t>python</a:t>
            </a:r>
            <a:r>
              <a:rPr lang="it-IT" dirty="0"/>
              <a:t> o gli animali</a:t>
            </a:r>
          </a:p>
          <a:p>
            <a:endParaRPr lang="it-IT" dirty="0"/>
          </a:p>
          <a:p>
            <a:r>
              <a:rPr lang="it-IT" dirty="0"/>
              <a:t>Conoscenze enciclopediche, contestuali – interpretazione corretta dell’espressione linguistica</a:t>
            </a:r>
            <a:endParaRPr lang="fr-FR" dirty="0"/>
          </a:p>
        </p:txBody>
      </p:sp>
    </p:spTree>
    <p:extLst>
      <p:ext uri="{BB962C8B-B14F-4D97-AF65-F5344CB8AC3E}">
        <p14:creationId xmlns:p14="http://schemas.microsoft.com/office/powerpoint/2010/main" val="5738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Caravaggio – conoscenze del mondo e metonimia</a:t>
            </a:r>
          </a:p>
          <a:p>
            <a:r>
              <a:rPr lang="fr-FR" dirty="0"/>
              <a:t>In alto mare – espressione </a:t>
            </a:r>
            <a:r>
              <a:rPr lang="fr-FR" dirty="0" err="1"/>
              <a:t>idiomatica</a:t>
            </a:r>
            <a:r>
              <a:rPr lang="fr-FR" dirty="0"/>
              <a:t>, « </a:t>
            </a:r>
            <a:r>
              <a:rPr lang="fr-FR" dirty="0" err="1"/>
              <a:t>taglio</a:t>
            </a:r>
            <a:r>
              <a:rPr lang="fr-FR" dirty="0"/>
              <a:t> » - </a:t>
            </a:r>
            <a:r>
              <a:rPr lang="fr-FR" dirty="0" err="1"/>
              <a:t>senso</a:t>
            </a:r>
            <a:r>
              <a:rPr lang="fr-FR" dirty="0"/>
              <a:t> non </a:t>
            </a:r>
            <a:r>
              <a:rPr lang="fr-FR" dirty="0" err="1"/>
              <a:t>letterale</a:t>
            </a:r>
            <a:r>
              <a:rPr lang="fr-FR" dirty="0"/>
              <a:t>/</a:t>
            </a:r>
            <a:r>
              <a:rPr lang="fr-FR" dirty="0" err="1"/>
              <a:t>metafora</a:t>
            </a:r>
            <a:r>
              <a:rPr lang="fr-FR" dirty="0"/>
              <a:t> ?</a:t>
            </a:r>
          </a:p>
          <a:p>
            <a:r>
              <a:rPr lang="fr-FR" dirty="0"/>
              <a:t>Modigliani da Guillaume - </a:t>
            </a:r>
            <a:r>
              <a:rPr lang="fr-FR" dirty="0" err="1"/>
              <a:t>metonimia</a:t>
            </a:r>
            <a:endParaRPr lang="fr-FR" dirty="0"/>
          </a:p>
        </p:txBody>
      </p:sp>
    </p:spTree>
    <p:extLst>
      <p:ext uri="{BB962C8B-B14F-4D97-AF65-F5344CB8AC3E}">
        <p14:creationId xmlns:p14="http://schemas.microsoft.com/office/powerpoint/2010/main" val="32599394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it-IT" dirty="0"/>
              <a:t>Interesse per la disciplina – esplosione che coincide con lo sviluppo di mezzi tecnici sufficienti per incarnare tecnologie che erano già state pensate ma che non erano ancora possibili a causa dei limiti materiali dell’hardware a disposizione. </a:t>
            </a:r>
            <a:endParaRPr lang="fr-FR" dirty="0"/>
          </a:p>
        </p:txBody>
      </p:sp>
    </p:spTree>
    <p:extLst>
      <p:ext uri="{BB962C8B-B14F-4D97-AF65-F5344CB8AC3E}">
        <p14:creationId xmlns:p14="http://schemas.microsoft.com/office/powerpoint/2010/main" val="2192953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68125"/>
            <a:ext cx="6121800" cy="2030100"/>
          </a:xfrm>
          <a:prstGeom prst="rect">
            <a:avLst/>
          </a:prstGeom>
        </p:spPr>
        <p:txBody>
          <a:bodyPr spcFirstLastPara="1" wrap="square" lIns="91425" tIns="91425" rIns="91425" bIns="91425" anchor="b" anchorCtr="0">
            <a:noAutofit/>
          </a:bodyPr>
          <a:lstStyle>
            <a:lvl1pPr lvl="0" rtl="0">
              <a:lnSpc>
                <a:spcPct val="80000"/>
              </a:lnSpc>
              <a:spcBef>
                <a:spcPts val="0"/>
              </a:spcBef>
              <a:spcAft>
                <a:spcPts val="0"/>
              </a:spcAft>
              <a:buClr>
                <a:srgbClr val="191919"/>
              </a:buClr>
              <a:buSzPts val="5200"/>
              <a:buNone/>
              <a:defRPr sz="6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6;p2"/>
          <p:cNvGrpSpPr/>
          <p:nvPr/>
        </p:nvGrpSpPr>
        <p:grpSpPr>
          <a:xfrm>
            <a:off x="8502940" y="731491"/>
            <a:ext cx="574369" cy="577647"/>
            <a:chOff x="2004100" y="1039050"/>
            <a:chExt cx="3592050" cy="3612550"/>
          </a:xfrm>
        </p:grpSpPr>
        <p:sp>
          <p:nvSpPr>
            <p:cNvPr id="17" name="Google Shape;17;p2"/>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8502940" y="1386791"/>
            <a:ext cx="574369" cy="577647"/>
            <a:chOff x="2004100" y="1039050"/>
            <a:chExt cx="3592050" cy="3612550"/>
          </a:xfrm>
        </p:grpSpPr>
        <p:sp>
          <p:nvSpPr>
            <p:cNvPr id="22" name="Google Shape;22;p2"/>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2"/>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2"/>
          <p:cNvGrpSpPr/>
          <p:nvPr/>
        </p:nvGrpSpPr>
        <p:grpSpPr>
          <a:xfrm>
            <a:off x="8502940" y="76191"/>
            <a:ext cx="574369" cy="577647"/>
            <a:chOff x="2004100" y="1039050"/>
            <a:chExt cx="3592050" cy="3612550"/>
          </a:xfrm>
        </p:grpSpPr>
        <p:sp>
          <p:nvSpPr>
            <p:cNvPr id="30" name="Google Shape;30;p2"/>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26"/>
        <p:cNvGrpSpPr/>
        <p:nvPr/>
      </p:nvGrpSpPr>
      <p:grpSpPr>
        <a:xfrm>
          <a:off x="0" y="0"/>
          <a:ext cx="0" cy="0"/>
          <a:chOff x="0" y="0"/>
          <a:chExt cx="0" cy="0"/>
        </a:xfrm>
      </p:grpSpPr>
      <p:sp>
        <p:nvSpPr>
          <p:cNvPr id="227" name="Google Shape;2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8" name="Google Shape;228;p13"/>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3"/>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3"/>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3"/>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3"/>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3"/>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4" name="Google Shape;234;p13"/>
          <p:cNvGrpSpPr/>
          <p:nvPr/>
        </p:nvGrpSpPr>
        <p:grpSpPr>
          <a:xfrm>
            <a:off x="8502940" y="731491"/>
            <a:ext cx="574369" cy="577647"/>
            <a:chOff x="2004100" y="1039050"/>
            <a:chExt cx="3592050" cy="3612550"/>
          </a:xfrm>
        </p:grpSpPr>
        <p:sp>
          <p:nvSpPr>
            <p:cNvPr id="235" name="Google Shape;235;p13"/>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3"/>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3"/>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3"/>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3"/>
          <p:cNvGrpSpPr/>
          <p:nvPr/>
        </p:nvGrpSpPr>
        <p:grpSpPr>
          <a:xfrm>
            <a:off x="8502940" y="1386791"/>
            <a:ext cx="574369" cy="577647"/>
            <a:chOff x="2004100" y="1039050"/>
            <a:chExt cx="3592050" cy="3612550"/>
          </a:xfrm>
        </p:grpSpPr>
        <p:sp>
          <p:nvSpPr>
            <p:cNvPr id="240" name="Google Shape;240;p13"/>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3"/>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3"/>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3"/>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13"/>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3"/>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3"/>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7" name="Google Shape;247;p13"/>
          <p:cNvGrpSpPr/>
          <p:nvPr/>
        </p:nvGrpSpPr>
        <p:grpSpPr>
          <a:xfrm>
            <a:off x="8502940" y="76191"/>
            <a:ext cx="574369" cy="577647"/>
            <a:chOff x="2004100" y="1039050"/>
            <a:chExt cx="3592050" cy="3612550"/>
          </a:xfrm>
        </p:grpSpPr>
        <p:sp>
          <p:nvSpPr>
            <p:cNvPr id="248" name="Google Shape;248;p13"/>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3"/>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3"/>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3"/>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1">
  <p:cSld name="CUSTOM_6">
    <p:spTree>
      <p:nvGrpSpPr>
        <p:cNvPr id="1" name="Shape 252"/>
        <p:cNvGrpSpPr/>
        <p:nvPr/>
      </p:nvGrpSpPr>
      <p:grpSpPr>
        <a:xfrm>
          <a:off x="0" y="0"/>
          <a:ext cx="0" cy="0"/>
          <a:chOff x="0" y="0"/>
          <a:chExt cx="0" cy="0"/>
        </a:xfrm>
      </p:grpSpPr>
      <p:sp>
        <p:nvSpPr>
          <p:cNvPr id="253" name="Google Shape;253;p14"/>
          <p:cNvSpPr/>
          <p:nvPr/>
        </p:nvSpPr>
        <p:spPr>
          <a:xfrm rot="5400000">
            <a:off x="8490600" y="3182032"/>
            <a:ext cx="577200" cy="577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rot="5400000">
            <a:off x="8491882" y="3183370"/>
            <a:ext cx="574500" cy="574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6" name="Google Shape;256;p14"/>
          <p:cNvSpPr txBox="1">
            <a:spLocks noGrp="1"/>
          </p:cNvSpPr>
          <p:nvPr>
            <p:ph type="subTitle" idx="1"/>
          </p:nvPr>
        </p:nvSpPr>
        <p:spPr>
          <a:xfrm>
            <a:off x="719975" y="1308850"/>
            <a:ext cx="5196600" cy="38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7" name="Google Shape;257;p14"/>
          <p:cNvSpPr txBox="1">
            <a:spLocks noGrp="1"/>
          </p:cNvSpPr>
          <p:nvPr>
            <p:ph type="subTitle" idx="2"/>
          </p:nvPr>
        </p:nvSpPr>
        <p:spPr>
          <a:xfrm>
            <a:off x="713225" y="1862925"/>
            <a:ext cx="6360300" cy="2741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1400"/>
              <a:buAutoNum type="arabicPeriod"/>
              <a:defRPr sz="1400"/>
            </a:lvl1pPr>
            <a:lvl2pPr lvl="1" algn="ctr" rtl="0">
              <a:lnSpc>
                <a:spcPct val="100000"/>
              </a:lnSpc>
              <a:spcBef>
                <a:spcPts val="0"/>
              </a:spcBef>
              <a:spcAft>
                <a:spcPts val="0"/>
              </a:spcAft>
              <a:buSzPts val="1400"/>
              <a:buAutoNum type="alphaLcPeriod"/>
              <a:defRPr/>
            </a:lvl2pPr>
            <a:lvl3pPr lvl="2" algn="ctr" rtl="0">
              <a:lnSpc>
                <a:spcPct val="100000"/>
              </a:lnSpc>
              <a:spcBef>
                <a:spcPts val="0"/>
              </a:spcBef>
              <a:spcAft>
                <a:spcPts val="0"/>
              </a:spcAft>
              <a:buSzPts val="1400"/>
              <a:buAutoNum type="romanLcPeriod"/>
              <a:defRPr/>
            </a:lvl3pPr>
            <a:lvl4pPr lvl="3" algn="ctr" rtl="0">
              <a:lnSpc>
                <a:spcPct val="100000"/>
              </a:lnSpc>
              <a:spcBef>
                <a:spcPts val="0"/>
              </a:spcBef>
              <a:spcAft>
                <a:spcPts val="0"/>
              </a:spcAft>
              <a:buSzPts val="1400"/>
              <a:buAutoNum type="arabicPeriod"/>
              <a:defRPr/>
            </a:lvl4pPr>
            <a:lvl5pPr lvl="4" algn="ctr" rtl="0">
              <a:lnSpc>
                <a:spcPct val="100000"/>
              </a:lnSpc>
              <a:spcBef>
                <a:spcPts val="0"/>
              </a:spcBef>
              <a:spcAft>
                <a:spcPts val="0"/>
              </a:spcAft>
              <a:buSzPts val="1400"/>
              <a:buAutoNum type="alphaLcPeriod"/>
              <a:defRPr/>
            </a:lvl5pPr>
            <a:lvl6pPr lvl="5" algn="ctr" rtl="0">
              <a:lnSpc>
                <a:spcPct val="100000"/>
              </a:lnSpc>
              <a:spcBef>
                <a:spcPts val="0"/>
              </a:spcBef>
              <a:spcAft>
                <a:spcPts val="0"/>
              </a:spcAft>
              <a:buSzPts val="1400"/>
              <a:buAutoNum type="romanLcPeriod"/>
              <a:defRPr/>
            </a:lvl6pPr>
            <a:lvl7pPr lvl="6" algn="ctr" rtl="0">
              <a:lnSpc>
                <a:spcPct val="100000"/>
              </a:lnSpc>
              <a:spcBef>
                <a:spcPts val="0"/>
              </a:spcBef>
              <a:spcAft>
                <a:spcPts val="0"/>
              </a:spcAft>
              <a:buSzPts val="1400"/>
              <a:buAutoNum type="arabicPeriod"/>
              <a:defRPr/>
            </a:lvl7pPr>
            <a:lvl8pPr lvl="7" algn="ctr" rtl="0">
              <a:lnSpc>
                <a:spcPct val="100000"/>
              </a:lnSpc>
              <a:spcBef>
                <a:spcPts val="0"/>
              </a:spcBef>
              <a:spcAft>
                <a:spcPts val="0"/>
              </a:spcAft>
              <a:buSzPts val="1400"/>
              <a:buAutoNum type="alphaLcPeriod"/>
              <a:defRPr/>
            </a:lvl8pPr>
            <a:lvl9pPr lvl="8" algn="ctr" rtl="0">
              <a:lnSpc>
                <a:spcPct val="100000"/>
              </a:lnSpc>
              <a:spcBef>
                <a:spcPts val="0"/>
              </a:spcBef>
              <a:spcAft>
                <a:spcPts val="0"/>
              </a:spcAft>
              <a:buSzPts val="1400"/>
              <a:buAutoNum type="romanLcPeriod"/>
              <a:defRPr/>
            </a:lvl9pPr>
          </a:lstStyle>
          <a:p>
            <a:endParaRPr/>
          </a:p>
        </p:txBody>
      </p:sp>
      <p:sp>
        <p:nvSpPr>
          <p:cNvPr id="258" name="Google Shape;258;p14"/>
          <p:cNvSpPr/>
          <p:nvPr/>
        </p:nvSpPr>
        <p:spPr>
          <a:xfrm rot="5400000">
            <a:off x="8491882" y="2528645"/>
            <a:ext cx="574500" cy="5745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rot="-5400000">
            <a:off x="8490525" y="118848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rot="-5400000">
            <a:off x="286956" y="-134556"/>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rot="5400000">
            <a:off x="8637722" y="2674472"/>
            <a:ext cx="282900" cy="282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rot="10800000">
            <a:off x="8490525" y="3838132"/>
            <a:ext cx="577200" cy="577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rot="-5400000">
            <a:off x="286956" y="94056"/>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rot="-5400000">
            <a:off x="8702913" y="1860363"/>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rot="-5400000">
            <a:off x="8702913" y="2089288"/>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rot="-5400000">
            <a:off x="8702913" y="1631438"/>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7" name="Google Shape;267;p14"/>
          <p:cNvGrpSpPr/>
          <p:nvPr/>
        </p:nvGrpSpPr>
        <p:grpSpPr>
          <a:xfrm>
            <a:off x="75957" y="539491"/>
            <a:ext cx="574369" cy="577647"/>
            <a:chOff x="2004100" y="1039050"/>
            <a:chExt cx="3592050" cy="3612550"/>
          </a:xfrm>
        </p:grpSpPr>
        <p:sp>
          <p:nvSpPr>
            <p:cNvPr id="268" name="Google Shape;268;p14"/>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14"/>
          <p:cNvSpPr/>
          <p:nvPr/>
        </p:nvSpPr>
        <p:spPr>
          <a:xfrm>
            <a:off x="7286101" y="-13946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6364151" y="-13946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rot="5400000">
            <a:off x="8490600" y="4494232"/>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275"/>
        <p:cNvGrpSpPr/>
        <p:nvPr/>
      </p:nvGrpSpPr>
      <p:grpSpPr>
        <a:xfrm>
          <a:off x="0" y="0"/>
          <a:ext cx="0" cy="0"/>
          <a:chOff x="0" y="0"/>
          <a:chExt cx="0" cy="0"/>
        </a:xfrm>
      </p:grpSpPr>
      <p:sp>
        <p:nvSpPr>
          <p:cNvPr id="276" name="Google Shape;276;p15"/>
          <p:cNvSpPr txBox="1">
            <a:spLocks noGrp="1"/>
          </p:cNvSpPr>
          <p:nvPr>
            <p:ph type="title"/>
          </p:nvPr>
        </p:nvSpPr>
        <p:spPr>
          <a:xfrm>
            <a:off x="720000" y="445025"/>
            <a:ext cx="7704000" cy="6402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7" name="Google Shape;277;p15"/>
          <p:cNvSpPr txBox="1">
            <a:spLocks noGrp="1"/>
          </p:cNvSpPr>
          <p:nvPr>
            <p:ph type="subTitle" idx="1"/>
          </p:nvPr>
        </p:nvSpPr>
        <p:spPr>
          <a:xfrm>
            <a:off x="719975" y="1308850"/>
            <a:ext cx="7704000" cy="388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8" name="Google Shape;278;p15"/>
          <p:cNvSpPr txBox="1">
            <a:spLocks noGrp="1"/>
          </p:cNvSpPr>
          <p:nvPr>
            <p:ph type="subTitle" idx="2"/>
          </p:nvPr>
        </p:nvSpPr>
        <p:spPr>
          <a:xfrm>
            <a:off x="1237750" y="1862925"/>
            <a:ext cx="6668400" cy="1910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Char char="●"/>
              <a:defRPr sz="1400"/>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279" name="Google Shape;279;p15"/>
          <p:cNvSpPr txBox="1">
            <a:spLocks noGrp="1"/>
          </p:cNvSpPr>
          <p:nvPr>
            <p:ph type="subTitle" idx="3"/>
          </p:nvPr>
        </p:nvSpPr>
        <p:spPr>
          <a:xfrm>
            <a:off x="713223" y="3938600"/>
            <a:ext cx="77175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0" name="Google Shape;280;p15"/>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5"/>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5"/>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5"/>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5"/>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5"/>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5"/>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5"/>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5"/>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5"/>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0" name="Google Shape;290;p15"/>
          <p:cNvGrpSpPr/>
          <p:nvPr/>
        </p:nvGrpSpPr>
        <p:grpSpPr>
          <a:xfrm>
            <a:off x="8491945" y="4489641"/>
            <a:ext cx="574369" cy="577647"/>
            <a:chOff x="2004100" y="1039050"/>
            <a:chExt cx="3592050" cy="3612550"/>
          </a:xfrm>
        </p:grpSpPr>
        <p:sp>
          <p:nvSpPr>
            <p:cNvPr id="291" name="Google Shape;291;p15"/>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5"/>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5"/>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5"/>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15"/>
          <p:cNvSpPr/>
          <p:nvPr/>
        </p:nvSpPr>
        <p:spPr>
          <a:xfrm rot="5400000">
            <a:off x="-1214124" y="9981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5"/>
          <p:cNvSpPr/>
          <p:nvPr/>
        </p:nvSpPr>
        <p:spPr>
          <a:xfrm rot="5400000">
            <a:off x="-1214124" y="762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22"/>
        <p:cNvGrpSpPr/>
        <p:nvPr/>
      </p:nvGrpSpPr>
      <p:grpSpPr>
        <a:xfrm>
          <a:off x="0" y="0"/>
          <a:ext cx="0" cy="0"/>
          <a:chOff x="0" y="0"/>
          <a:chExt cx="0" cy="0"/>
        </a:xfrm>
      </p:grpSpPr>
      <p:sp>
        <p:nvSpPr>
          <p:cNvPr id="323" name="Google Shape;323;p17"/>
          <p:cNvSpPr txBox="1">
            <a:spLocks noGrp="1"/>
          </p:cNvSpPr>
          <p:nvPr>
            <p:ph type="title"/>
          </p:nvPr>
        </p:nvSpPr>
        <p:spPr>
          <a:xfrm>
            <a:off x="2024700" y="670209"/>
            <a:ext cx="50946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7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4" name="Google Shape;324;p17"/>
          <p:cNvSpPr txBox="1">
            <a:spLocks noGrp="1"/>
          </p:cNvSpPr>
          <p:nvPr>
            <p:ph type="subTitle" idx="1"/>
          </p:nvPr>
        </p:nvSpPr>
        <p:spPr>
          <a:xfrm>
            <a:off x="2347975" y="1834134"/>
            <a:ext cx="4448100" cy="105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17"/>
          <p:cNvSpPr txBox="1"/>
          <p:nvPr/>
        </p:nvSpPr>
        <p:spPr>
          <a:xfrm>
            <a:off x="1466775" y="3577450"/>
            <a:ext cx="6210300" cy="4347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000">
                <a:solidFill>
                  <a:schemeClr val="dk1"/>
                </a:solidFill>
                <a:latin typeface="Golos Text"/>
                <a:ea typeface="Golos Text"/>
                <a:cs typeface="Golos Text"/>
                <a:sym typeface="Golos Text"/>
              </a:rPr>
              <a:t>CREDITS: This presentation template was created by </a:t>
            </a:r>
            <a:r>
              <a:rPr lang="en" sz="1000" b="1">
                <a:solidFill>
                  <a:schemeClr val="dk1"/>
                </a:solidFill>
                <a:latin typeface="Golos Text"/>
                <a:ea typeface="Golos Text"/>
                <a:cs typeface="Golos Text"/>
                <a:sym typeface="Golos Text"/>
              </a:rPr>
              <a:t>Slidesgo</a:t>
            </a:r>
            <a:r>
              <a:rPr lang="en" sz="1000">
                <a:solidFill>
                  <a:schemeClr val="dk1"/>
                </a:solidFill>
                <a:latin typeface="Golos Text"/>
                <a:ea typeface="Golos Text"/>
                <a:cs typeface="Golos Text"/>
                <a:sym typeface="Golos Text"/>
              </a:rPr>
              <a:t>, and includes icons from </a:t>
            </a:r>
            <a:r>
              <a:rPr lang="en" sz="1000" b="1">
                <a:solidFill>
                  <a:schemeClr val="dk1"/>
                </a:solidFill>
                <a:latin typeface="Golos Text"/>
                <a:ea typeface="Golos Text"/>
                <a:cs typeface="Golos Text"/>
                <a:sym typeface="Golos Text"/>
              </a:rPr>
              <a:t>Flaticon</a:t>
            </a:r>
            <a:r>
              <a:rPr lang="en" sz="1000">
                <a:solidFill>
                  <a:schemeClr val="dk1"/>
                </a:solidFill>
                <a:latin typeface="Golos Text"/>
                <a:ea typeface="Golos Text"/>
                <a:cs typeface="Golos Text"/>
                <a:sym typeface="Golos Text"/>
              </a:rPr>
              <a:t>, infographics and images from </a:t>
            </a:r>
            <a:r>
              <a:rPr lang="en" sz="1000" b="1">
                <a:solidFill>
                  <a:schemeClr val="dk1"/>
                </a:solidFill>
                <a:latin typeface="Golos Text"/>
                <a:ea typeface="Golos Text"/>
                <a:cs typeface="Golos Text"/>
                <a:sym typeface="Golos Text"/>
              </a:rPr>
              <a:t>Freepik</a:t>
            </a:r>
            <a:r>
              <a:rPr lang="en" sz="1000">
                <a:solidFill>
                  <a:schemeClr val="dk1"/>
                </a:solidFill>
                <a:latin typeface="Golos Text"/>
                <a:ea typeface="Golos Text"/>
                <a:cs typeface="Golos Text"/>
                <a:sym typeface="Golos Text"/>
              </a:rPr>
              <a:t> and content from </a:t>
            </a:r>
            <a:r>
              <a:rPr lang="en" sz="1000" b="1">
                <a:solidFill>
                  <a:schemeClr val="dk1"/>
                </a:solidFill>
                <a:latin typeface="Golos Text"/>
                <a:ea typeface="Golos Text"/>
                <a:cs typeface="Golos Text"/>
                <a:sym typeface="Golos Text"/>
              </a:rPr>
              <a:t>Sandra Medina</a:t>
            </a:r>
            <a:endParaRPr sz="1000">
              <a:solidFill>
                <a:schemeClr val="dk1"/>
              </a:solidFill>
              <a:latin typeface="Golos Text"/>
              <a:ea typeface="Golos Text"/>
              <a:cs typeface="Golos Text"/>
              <a:sym typeface="Golos Text"/>
            </a:endParaRPr>
          </a:p>
        </p:txBody>
      </p:sp>
      <p:sp>
        <p:nvSpPr>
          <p:cNvPr id="326" name="Google Shape;326;p17"/>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17"/>
          <p:cNvGrpSpPr/>
          <p:nvPr/>
        </p:nvGrpSpPr>
        <p:grpSpPr>
          <a:xfrm>
            <a:off x="8502940" y="731491"/>
            <a:ext cx="574369" cy="577647"/>
            <a:chOff x="2004100" y="1039050"/>
            <a:chExt cx="3592050" cy="3612550"/>
          </a:xfrm>
        </p:grpSpPr>
        <p:sp>
          <p:nvSpPr>
            <p:cNvPr id="328" name="Google Shape;328;p17"/>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7"/>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7"/>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7"/>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 name="Google Shape;332;p17"/>
          <p:cNvGrpSpPr/>
          <p:nvPr/>
        </p:nvGrpSpPr>
        <p:grpSpPr>
          <a:xfrm>
            <a:off x="8502940" y="1386791"/>
            <a:ext cx="574369" cy="577647"/>
            <a:chOff x="2004100" y="1039050"/>
            <a:chExt cx="3592050" cy="3612550"/>
          </a:xfrm>
        </p:grpSpPr>
        <p:sp>
          <p:nvSpPr>
            <p:cNvPr id="333" name="Google Shape;333;p17"/>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7"/>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7"/>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17"/>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7"/>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7"/>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0" name="Google Shape;340;p17"/>
          <p:cNvGrpSpPr/>
          <p:nvPr/>
        </p:nvGrpSpPr>
        <p:grpSpPr>
          <a:xfrm>
            <a:off x="8502940" y="76191"/>
            <a:ext cx="574369" cy="577647"/>
            <a:chOff x="2004100" y="1039050"/>
            <a:chExt cx="3592050" cy="3612550"/>
          </a:xfrm>
        </p:grpSpPr>
        <p:sp>
          <p:nvSpPr>
            <p:cNvPr id="341" name="Google Shape;341;p17"/>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7"/>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7"/>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7"/>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345;p17"/>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7"/>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7"/>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7"/>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7"/>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50"/>
        <p:cNvGrpSpPr/>
        <p:nvPr/>
      </p:nvGrpSpPr>
      <p:grpSpPr>
        <a:xfrm>
          <a:off x="0" y="0"/>
          <a:ext cx="0" cy="0"/>
          <a:chOff x="0" y="0"/>
          <a:chExt cx="0" cy="0"/>
        </a:xfrm>
      </p:grpSpPr>
      <p:sp>
        <p:nvSpPr>
          <p:cNvPr id="351" name="Google Shape;351;p18"/>
          <p:cNvSpPr/>
          <p:nvPr/>
        </p:nvSpPr>
        <p:spPr>
          <a:xfrm rot="-5400000" flipH="1">
            <a:off x="77363"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8"/>
          <p:cNvSpPr/>
          <p:nvPr/>
        </p:nvSpPr>
        <p:spPr>
          <a:xfrm rot="5400000" flipH="1">
            <a:off x="76020"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8"/>
          <p:cNvSpPr/>
          <p:nvPr/>
        </p:nvSpPr>
        <p:spPr>
          <a:xfrm rot="-5400000" flipH="1">
            <a:off x="286695"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8"/>
          <p:cNvSpPr/>
          <p:nvPr/>
        </p:nvSpPr>
        <p:spPr>
          <a:xfrm rot="-5400000" flipH="1">
            <a:off x="75945"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8"/>
          <p:cNvSpPr/>
          <p:nvPr/>
        </p:nvSpPr>
        <p:spPr>
          <a:xfrm rot="-5400000" flipH="1">
            <a:off x="77363"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8"/>
          <p:cNvSpPr/>
          <p:nvPr/>
        </p:nvSpPr>
        <p:spPr>
          <a:xfrm rot="-5400000" flipH="1">
            <a:off x="223123"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8"/>
          <p:cNvSpPr/>
          <p:nvPr/>
        </p:nvSpPr>
        <p:spPr>
          <a:xfrm rot="-5400000" flipH="1">
            <a:off x="286695"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8"/>
          <p:cNvSpPr/>
          <p:nvPr/>
        </p:nvSpPr>
        <p:spPr>
          <a:xfrm rot="-5400000" flipH="1">
            <a:off x="286695"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8"/>
          <p:cNvSpPr/>
          <p:nvPr/>
        </p:nvSpPr>
        <p:spPr>
          <a:xfrm rot="-5400000" flipH="1">
            <a:off x="286695"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8"/>
          <p:cNvSpPr/>
          <p:nvPr/>
        </p:nvSpPr>
        <p:spPr>
          <a:xfrm rot="-5400000" flipH="1">
            <a:off x="286695"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 name="Google Shape;361;p18"/>
          <p:cNvGrpSpPr/>
          <p:nvPr/>
        </p:nvGrpSpPr>
        <p:grpSpPr>
          <a:xfrm flipH="1">
            <a:off x="8493431" y="92491"/>
            <a:ext cx="574369" cy="577647"/>
            <a:chOff x="2004100" y="1039050"/>
            <a:chExt cx="3592050" cy="3612550"/>
          </a:xfrm>
        </p:grpSpPr>
        <p:sp>
          <p:nvSpPr>
            <p:cNvPr id="362" name="Google Shape;362;p1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6" name="Google Shape;366;p18"/>
          <p:cNvSpPr/>
          <p:nvPr/>
        </p:nvSpPr>
        <p:spPr>
          <a:xfrm rot="-5400000" flipH="1">
            <a:off x="8704418" y="4704138"/>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8"/>
          <p:cNvSpPr/>
          <p:nvPr/>
        </p:nvSpPr>
        <p:spPr>
          <a:xfrm rot="-5400000" flipH="1">
            <a:off x="8704418" y="4475526"/>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 name="Google Shape;368;p18"/>
          <p:cNvGrpSpPr/>
          <p:nvPr/>
        </p:nvGrpSpPr>
        <p:grpSpPr>
          <a:xfrm rot="10800000" flipH="1">
            <a:off x="8493419" y="3370244"/>
            <a:ext cx="574369" cy="577647"/>
            <a:chOff x="2004100" y="1039050"/>
            <a:chExt cx="3592050" cy="3612550"/>
          </a:xfrm>
        </p:grpSpPr>
        <p:sp>
          <p:nvSpPr>
            <p:cNvPr id="369" name="Google Shape;369;p1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18"/>
          <p:cNvGrpSpPr/>
          <p:nvPr/>
        </p:nvGrpSpPr>
        <p:grpSpPr>
          <a:xfrm rot="10800000" flipH="1">
            <a:off x="8493419" y="4026344"/>
            <a:ext cx="574369" cy="577647"/>
            <a:chOff x="2004100" y="1039050"/>
            <a:chExt cx="3592050" cy="3612550"/>
          </a:xfrm>
        </p:grpSpPr>
        <p:sp>
          <p:nvSpPr>
            <p:cNvPr id="374" name="Google Shape;374;p1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78"/>
        <p:cNvGrpSpPr/>
        <p:nvPr/>
      </p:nvGrpSpPr>
      <p:grpSpPr>
        <a:xfrm>
          <a:off x="0" y="0"/>
          <a:ext cx="0" cy="0"/>
          <a:chOff x="0" y="0"/>
          <a:chExt cx="0" cy="0"/>
        </a:xfrm>
      </p:grpSpPr>
      <p:sp>
        <p:nvSpPr>
          <p:cNvPr id="379" name="Google Shape;379;p19"/>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9"/>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9"/>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9"/>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9"/>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9"/>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9"/>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9"/>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9"/>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9"/>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9"/>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9"/>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9"/>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9"/>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9"/>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19"/>
          <p:cNvGrpSpPr/>
          <p:nvPr/>
        </p:nvGrpSpPr>
        <p:grpSpPr>
          <a:xfrm>
            <a:off x="8491945" y="4489641"/>
            <a:ext cx="574369" cy="577647"/>
            <a:chOff x="2004100" y="1039050"/>
            <a:chExt cx="3592050" cy="3612550"/>
          </a:xfrm>
        </p:grpSpPr>
        <p:sp>
          <p:nvSpPr>
            <p:cNvPr id="395" name="Google Shape;395;p19"/>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9"/>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9"/>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9"/>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40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3"/>
          <p:cNvSpPr txBox="1">
            <a:spLocks noGrp="1"/>
          </p:cNvSpPr>
          <p:nvPr>
            <p:ph type="title"/>
          </p:nvPr>
        </p:nvSpPr>
        <p:spPr>
          <a:xfrm>
            <a:off x="1291500" y="2079575"/>
            <a:ext cx="5067600" cy="15114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3"/>
          <p:cNvSpPr txBox="1">
            <a:spLocks noGrp="1"/>
          </p:cNvSpPr>
          <p:nvPr>
            <p:ph type="title" idx="2" hasCustomPrompt="1"/>
          </p:nvPr>
        </p:nvSpPr>
        <p:spPr>
          <a:xfrm>
            <a:off x="1291500" y="1012925"/>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 name="Google Shape;37;p3"/>
          <p:cNvSpPr txBox="1">
            <a:spLocks noGrp="1"/>
          </p:cNvSpPr>
          <p:nvPr>
            <p:ph type="subTitle" idx="1"/>
          </p:nvPr>
        </p:nvSpPr>
        <p:spPr>
          <a:xfrm>
            <a:off x="1291500" y="3741725"/>
            <a:ext cx="5067600" cy="375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8" name="Google Shape;38;p3"/>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8;p3"/>
          <p:cNvGrpSpPr/>
          <p:nvPr/>
        </p:nvGrpSpPr>
        <p:grpSpPr>
          <a:xfrm>
            <a:off x="8491945" y="4489641"/>
            <a:ext cx="574369" cy="577647"/>
            <a:chOff x="2004100" y="1039050"/>
            <a:chExt cx="3592050" cy="3612550"/>
          </a:xfrm>
        </p:grpSpPr>
        <p:sp>
          <p:nvSpPr>
            <p:cNvPr id="49" name="Google Shape;49;p3"/>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
        <p:cNvGrpSpPr/>
        <p:nvPr/>
      </p:nvGrpSpPr>
      <p:grpSpPr>
        <a:xfrm>
          <a:off x="0" y="0"/>
          <a:ext cx="0" cy="0"/>
          <a:chOff x="0" y="0"/>
          <a:chExt cx="0" cy="0"/>
        </a:xfrm>
      </p:grpSpPr>
      <p:sp>
        <p:nvSpPr>
          <p:cNvPr id="74" name="Google Shape;74;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 name="Google Shape;75;p5"/>
          <p:cNvSpPr txBox="1">
            <a:spLocks noGrp="1"/>
          </p:cNvSpPr>
          <p:nvPr>
            <p:ph type="subTitle" idx="1"/>
          </p:nvPr>
        </p:nvSpPr>
        <p:spPr>
          <a:xfrm>
            <a:off x="5055284"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6" name="Google Shape;76;p5"/>
          <p:cNvSpPr txBox="1">
            <a:spLocks noGrp="1"/>
          </p:cNvSpPr>
          <p:nvPr>
            <p:ph type="subTitle" idx="2"/>
          </p:nvPr>
        </p:nvSpPr>
        <p:spPr>
          <a:xfrm>
            <a:off x="1583300" y="3695224"/>
            <a:ext cx="2505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7" name="Google Shape;77;p5"/>
          <p:cNvSpPr txBox="1">
            <a:spLocks noGrp="1"/>
          </p:cNvSpPr>
          <p:nvPr>
            <p:ph type="subTitle" idx="3"/>
          </p:nvPr>
        </p:nvSpPr>
        <p:spPr>
          <a:xfrm>
            <a:off x="50552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8" name="Google Shape;78;p5"/>
          <p:cNvSpPr txBox="1">
            <a:spLocks noGrp="1"/>
          </p:cNvSpPr>
          <p:nvPr>
            <p:ph type="subTitle" idx="4"/>
          </p:nvPr>
        </p:nvSpPr>
        <p:spPr>
          <a:xfrm>
            <a:off x="1583075" y="3122525"/>
            <a:ext cx="2505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9" name="Google Shape;79;p5"/>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5"/>
          <p:cNvGrpSpPr/>
          <p:nvPr/>
        </p:nvGrpSpPr>
        <p:grpSpPr>
          <a:xfrm>
            <a:off x="8502940" y="731491"/>
            <a:ext cx="574369" cy="577647"/>
            <a:chOff x="2004100" y="1039050"/>
            <a:chExt cx="3592050" cy="3612550"/>
          </a:xfrm>
        </p:grpSpPr>
        <p:sp>
          <p:nvSpPr>
            <p:cNvPr id="86" name="Google Shape;86;p5"/>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 name="Google Shape;90;p5"/>
          <p:cNvGrpSpPr/>
          <p:nvPr/>
        </p:nvGrpSpPr>
        <p:grpSpPr>
          <a:xfrm>
            <a:off x="8502940" y="1386791"/>
            <a:ext cx="574369" cy="577647"/>
            <a:chOff x="2004100" y="1039050"/>
            <a:chExt cx="3592050" cy="3612550"/>
          </a:xfrm>
        </p:grpSpPr>
        <p:sp>
          <p:nvSpPr>
            <p:cNvPr id="91" name="Google Shape;91;p5"/>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5"/>
          <p:cNvGrpSpPr/>
          <p:nvPr/>
        </p:nvGrpSpPr>
        <p:grpSpPr>
          <a:xfrm>
            <a:off x="8502940" y="76191"/>
            <a:ext cx="574369" cy="577647"/>
            <a:chOff x="2004100" y="1039050"/>
            <a:chExt cx="3592050" cy="3612550"/>
          </a:xfrm>
        </p:grpSpPr>
        <p:sp>
          <p:nvSpPr>
            <p:cNvPr id="99" name="Google Shape;99;p5"/>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3"/>
        <p:cNvGrpSpPr/>
        <p:nvPr/>
      </p:nvGrpSpPr>
      <p:grpSpPr>
        <a:xfrm>
          <a:off x="0" y="0"/>
          <a:ext cx="0" cy="0"/>
          <a:chOff x="0" y="0"/>
          <a:chExt cx="0" cy="0"/>
        </a:xfrm>
      </p:grpSpPr>
      <p:sp>
        <p:nvSpPr>
          <p:cNvPr id="104" name="Google Shape;104;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6"/>
          <p:cNvSpPr/>
          <p:nvPr/>
        </p:nvSpPr>
        <p:spPr>
          <a:xfrm rot="-5400000" flipH="1">
            <a:off x="77363"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rot="5400000" flipH="1">
            <a:off x="76020"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rot="-5400000" flipH="1">
            <a:off x="286695"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rot="-5400000" flipH="1">
            <a:off x="75945"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6"/>
          <p:cNvSpPr/>
          <p:nvPr/>
        </p:nvSpPr>
        <p:spPr>
          <a:xfrm rot="-5400000" flipH="1">
            <a:off x="77363"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rot="-5400000" flipH="1">
            <a:off x="223123"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rot="-5400000" flipH="1">
            <a:off x="286695"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rot="-5400000" flipH="1">
            <a:off x="286695"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rot="-5400000" flipH="1">
            <a:off x="286695"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rot="-5400000" flipH="1">
            <a:off x="286695"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 name="Google Shape;115;p6"/>
          <p:cNvGrpSpPr/>
          <p:nvPr/>
        </p:nvGrpSpPr>
        <p:grpSpPr>
          <a:xfrm flipH="1">
            <a:off x="8493431" y="92491"/>
            <a:ext cx="574369" cy="577647"/>
            <a:chOff x="2004100" y="1039050"/>
            <a:chExt cx="3592050" cy="3612550"/>
          </a:xfrm>
        </p:grpSpPr>
        <p:sp>
          <p:nvSpPr>
            <p:cNvPr id="116" name="Google Shape;116;p6"/>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6"/>
          <p:cNvSpPr/>
          <p:nvPr/>
        </p:nvSpPr>
        <p:spPr>
          <a:xfrm rot="-5400000" flipH="1">
            <a:off x="8704418" y="4704138"/>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rot="-5400000" flipH="1">
            <a:off x="8704418" y="4475526"/>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122;p6"/>
          <p:cNvGrpSpPr/>
          <p:nvPr/>
        </p:nvGrpSpPr>
        <p:grpSpPr>
          <a:xfrm rot="10800000" flipH="1">
            <a:off x="8493419" y="3370244"/>
            <a:ext cx="574369" cy="577647"/>
            <a:chOff x="2004100" y="1039050"/>
            <a:chExt cx="3592050" cy="3612550"/>
          </a:xfrm>
        </p:grpSpPr>
        <p:sp>
          <p:nvSpPr>
            <p:cNvPr id="123" name="Google Shape;123;p6"/>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 name="Google Shape;127;p6"/>
          <p:cNvGrpSpPr/>
          <p:nvPr/>
        </p:nvGrpSpPr>
        <p:grpSpPr>
          <a:xfrm rot="10800000" flipH="1">
            <a:off x="8493419" y="4026344"/>
            <a:ext cx="574369" cy="577647"/>
            <a:chOff x="2004100" y="1039050"/>
            <a:chExt cx="3592050" cy="3612550"/>
          </a:xfrm>
        </p:grpSpPr>
        <p:sp>
          <p:nvSpPr>
            <p:cNvPr id="128" name="Google Shape;128;p6"/>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5"/>
        <p:cNvGrpSpPr/>
        <p:nvPr/>
      </p:nvGrpSpPr>
      <p:grpSpPr>
        <a:xfrm>
          <a:off x="0" y="0"/>
          <a:ext cx="0" cy="0"/>
          <a:chOff x="0" y="0"/>
          <a:chExt cx="0" cy="0"/>
        </a:xfrm>
      </p:grpSpPr>
      <p:sp>
        <p:nvSpPr>
          <p:cNvPr id="156" name="Google Shape;156;p8"/>
          <p:cNvSpPr txBox="1">
            <a:spLocks noGrp="1"/>
          </p:cNvSpPr>
          <p:nvPr>
            <p:ph type="title"/>
          </p:nvPr>
        </p:nvSpPr>
        <p:spPr>
          <a:xfrm>
            <a:off x="1768550" y="1307100"/>
            <a:ext cx="56070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57" name="Google Shape;157;p8"/>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8"/>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8"/>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8"/>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8"/>
          <p:cNvSpPr/>
          <p:nvPr/>
        </p:nvSpPr>
        <p:spPr>
          <a:xfrm rot="-5400000">
            <a:off x="8501520" y="3470229"/>
            <a:ext cx="577200" cy="57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 name="Google Shape;163;p8"/>
          <p:cNvGrpSpPr/>
          <p:nvPr/>
        </p:nvGrpSpPr>
        <p:grpSpPr>
          <a:xfrm>
            <a:off x="8502940" y="731491"/>
            <a:ext cx="574369" cy="577647"/>
            <a:chOff x="2004100" y="1039050"/>
            <a:chExt cx="3592050" cy="3612550"/>
          </a:xfrm>
        </p:grpSpPr>
        <p:sp>
          <p:nvSpPr>
            <p:cNvPr id="164" name="Google Shape;164;p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8"/>
          <p:cNvGrpSpPr/>
          <p:nvPr/>
        </p:nvGrpSpPr>
        <p:grpSpPr>
          <a:xfrm>
            <a:off x="8502940" y="1386791"/>
            <a:ext cx="574369" cy="577647"/>
            <a:chOff x="2004100" y="1039050"/>
            <a:chExt cx="3592050" cy="3612550"/>
          </a:xfrm>
        </p:grpSpPr>
        <p:sp>
          <p:nvSpPr>
            <p:cNvPr id="169" name="Google Shape;169;p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8"/>
          <p:cNvSpPr/>
          <p:nvPr/>
        </p:nvSpPr>
        <p:spPr>
          <a:xfrm rot="-5400000">
            <a:off x="8501520" y="2163429"/>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8"/>
          <p:cNvSpPr/>
          <p:nvPr/>
        </p:nvSpPr>
        <p:spPr>
          <a:xfrm rot="-5400000">
            <a:off x="8502938" y="2164716"/>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8"/>
          <p:cNvSpPr/>
          <p:nvPr/>
        </p:nvSpPr>
        <p:spPr>
          <a:xfrm>
            <a:off x="8501520" y="2816829"/>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8"/>
          <p:cNvGrpSpPr/>
          <p:nvPr/>
        </p:nvGrpSpPr>
        <p:grpSpPr>
          <a:xfrm>
            <a:off x="8502940" y="76191"/>
            <a:ext cx="574369" cy="577647"/>
            <a:chOff x="2004100" y="1039050"/>
            <a:chExt cx="3592050" cy="3612550"/>
          </a:xfrm>
        </p:grpSpPr>
        <p:sp>
          <p:nvSpPr>
            <p:cNvPr id="177" name="Google Shape;177;p8"/>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8"/>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8"/>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8"/>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81"/>
        <p:cNvGrpSpPr/>
        <p:nvPr/>
      </p:nvGrpSpPr>
      <p:grpSpPr>
        <a:xfrm>
          <a:off x="0" y="0"/>
          <a:ext cx="0" cy="0"/>
          <a:chOff x="0" y="0"/>
          <a:chExt cx="0" cy="0"/>
        </a:xfrm>
      </p:grpSpPr>
      <p:sp>
        <p:nvSpPr>
          <p:cNvPr id="182" name="Google Shape;182;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96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83" name="Google Shape;183;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9"/>
          <p:cNvSpPr/>
          <p:nvPr/>
        </p:nvSpPr>
        <p:spPr>
          <a:xfrm rot="10800000" flipH="1">
            <a:off x="2746618" y="448929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rot="10800000" flipH="1">
            <a:off x="2517693" y="4489295"/>
            <a:ext cx="152400" cy="573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rot="-5400000" flipH="1">
            <a:off x="640143" y="3914195"/>
            <a:ext cx="577200" cy="172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rot="-5400000" flipH="1">
            <a:off x="1866985" y="4487640"/>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rot="-5400000" flipH="1">
            <a:off x="2012745" y="4633468"/>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9"/>
          <p:cNvGrpSpPr/>
          <p:nvPr/>
        </p:nvGrpSpPr>
        <p:grpSpPr>
          <a:xfrm>
            <a:off x="8491945" y="4489641"/>
            <a:ext cx="574369" cy="577647"/>
            <a:chOff x="2004100" y="1039050"/>
            <a:chExt cx="3592050" cy="3612550"/>
          </a:xfrm>
        </p:grpSpPr>
        <p:sp>
          <p:nvSpPr>
            <p:cNvPr id="200" name="Google Shape;200;p9"/>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4"/>
        <p:cNvGrpSpPr/>
        <p:nvPr/>
      </p:nvGrpSpPr>
      <p:grpSpPr>
        <a:xfrm>
          <a:off x="0" y="0"/>
          <a:ext cx="0" cy="0"/>
          <a:chOff x="0" y="0"/>
          <a:chExt cx="0" cy="0"/>
        </a:xfrm>
      </p:grpSpPr>
      <p:sp>
        <p:nvSpPr>
          <p:cNvPr id="205" name="Google Shape;205;p10"/>
          <p:cNvSpPr>
            <a:spLocks noGrp="1"/>
          </p:cNvSpPr>
          <p:nvPr>
            <p:ph type="pic" idx="2"/>
          </p:nvPr>
        </p:nvSpPr>
        <p:spPr>
          <a:xfrm>
            <a:off x="-25" y="-13725"/>
            <a:ext cx="9144000" cy="5157300"/>
          </a:xfrm>
          <a:prstGeom prst="rect">
            <a:avLst/>
          </a:prstGeom>
          <a:noFill/>
          <a:ln>
            <a:noFill/>
          </a:ln>
        </p:spPr>
      </p:sp>
      <p:sp>
        <p:nvSpPr>
          <p:cNvPr id="206" name="Google Shape;206;p10"/>
          <p:cNvSpPr txBox="1">
            <a:spLocks noGrp="1"/>
          </p:cNvSpPr>
          <p:nvPr>
            <p:ph type="title"/>
          </p:nvPr>
        </p:nvSpPr>
        <p:spPr>
          <a:xfrm>
            <a:off x="720000" y="4014450"/>
            <a:ext cx="7704000" cy="572700"/>
          </a:xfrm>
          <a:prstGeom prst="rect">
            <a:avLst/>
          </a:prstGeom>
          <a:solidFill>
            <a:schemeClr val="lt2"/>
          </a:solidFill>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7"/>
        <p:cNvGrpSpPr/>
        <p:nvPr/>
      </p:nvGrpSpPr>
      <p:grpSpPr>
        <a:xfrm>
          <a:off x="0" y="0"/>
          <a:ext cx="0" cy="0"/>
          <a:chOff x="0" y="0"/>
          <a:chExt cx="0" cy="0"/>
        </a:xfrm>
      </p:grpSpPr>
      <p:sp>
        <p:nvSpPr>
          <p:cNvPr id="208" name="Google Shape;208;p11"/>
          <p:cNvSpPr txBox="1">
            <a:spLocks noGrp="1"/>
          </p:cNvSpPr>
          <p:nvPr>
            <p:ph type="title" hasCustomPrompt="1"/>
          </p:nvPr>
        </p:nvSpPr>
        <p:spPr>
          <a:xfrm>
            <a:off x="1284000" y="1339825"/>
            <a:ext cx="6576000" cy="171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09" name="Google Shape;209;p11"/>
          <p:cNvSpPr txBox="1">
            <a:spLocks noGrp="1"/>
          </p:cNvSpPr>
          <p:nvPr>
            <p:ph type="subTitle" idx="1"/>
          </p:nvPr>
        </p:nvSpPr>
        <p:spPr>
          <a:xfrm>
            <a:off x="1284000" y="3056375"/>
            <a:ext cx="6576000" cy="49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sz="19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10" name="Google Shape;210;p11"/>
          <p:cNvSpPr/>
          <p:nvPr/>
        </p:nvSpPr>
        <p:spPr>
          <a:xfrm rot="5400000">
            <a:off x="8491882" y="2528645"/>
            <a:ext cx="574500" cy="574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rot="-5400000">
            <a:off x="8490525" y="1220832"/>
            <a:ext cx="577200" cy="5772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rot="5400000">
            <a:off x="8704650" y="781150"/>
            <a:ext cx="152400" cy="573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rot="5400000">
            <a:off x="8490600" y="1874545"/>
            <a:ext cx="577200" cy="57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rot="5400000">
            <a:off x="8491882" y="1875882"/>
            <a:ext cx="574500" cy="574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rot="5400000">
            <a:off x="8637722" y="2674472"/>
            <a:ext cx="282900" cy="282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rot="5400000">
            <a:off x="8704650" y="552225"/>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rot="5400000">
            <a:off x="8704650" y="32330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rot="5400000">
            <a:off x="8704650" y="94375"/>
            <a:ext cx="152400" cy="573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rot="5400000">
            <a:off x="8704650" y="-134550"/>
            <a:ext cx="152400" cy="5739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0" name="Google Shape;220;p11"/>
          <p:cNvGrpSpPr/>
          <p:nvPr/>
        </p:nvGrpSpPr>
        <p:grpSpPr>
          <a:xfrm>
            <a:off x="8491945" y="4489641"/>
            <a:ext cx="574369" cy="577647"/>
            <a:chOff x="2004100" y="1039050"/>
            <a:chExt cx="3592050" cy="3612550"/>
          </a:xfrm>
        </p:grpSpPr>
        <p:sp>
          <p:nvSpPr>
            <p:cNvPr id="221" name="Google Shape;221;p11"/>
            <p:cNvSpPr/>
            <p:nvPr/>
          </p:nvSpPr>
          <p:spPr>
            <a:xfrm>
              <a:off x="2004100" y="2855200"/>
              <a:ext cx="1785775" cy="1796400"/>
            </a:xfrm>
            <a:custGeom>
              <a:avLst/>
              <a:gdLst/>
              <a:ahLst/>
              <a:cxnLst/>
              <a:rect l="l" t="t" r="r" b="b"/>
              <a:pathLst>
                <a:path w="71431" h="71856" extrusionOk="0">
                  <a:moveTo>
                    <a:pt x="71431" y="0"/>
                  </a:moveTo>
                  <a:lnTo>
                    <a:pt x="71431" y="0"/>
                  </a:lnTo>
                  <a:cubicBezTo>
                    <a:pt x="31947" y="243"/>
                    <a:pt x="1" y="32311"/>
                    <a:pt x="1" y="71855"/>
                  </a:cubicBezTo>
                  <a:cubicBezTo>
                    <a:pt x="39545" y="71855"/>
                    <a:pt x="71218" y="39515"/>
                    <a:pt x="71431"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2004100" y="1039050"/>
              <a:ext cx="1785775" cy="1796425"/>
            </a:xfrm>
            <a:custGeom>
              <a:avLst/>
              <a:gdLst/>
              <a:ahLst/>
              <a:cxnLst/>
              <a:rect l="l" t="t" r="r" b="b"/>
              <a:pathLst>
                <a:path w="71431" h="71857" extrusionOk="0">
                  <a:moveTo>
                    <a:pt x="1" y="1"/>
                  </a:moveTo>
                  <a:cubicBezTo>
                    <a:pt x="1" y="39546"/>
                    <a:pt x="31947" y="71613"/>
                    <a:pt x="71431" y="71856"/>
                  </a:cubicBezTo>
                  <a:cubicBezTo>
                    <a:pt x="71218" y="32342"/>
                    <a:pt x="39545" y="1"/>
                    <a:pt x="1"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3810375" y="1039050"/>
              <a:ext cx="1785775" cy="1796425"/>
            </a:xfrm>
            <a:custGeom>
              <a:avLst/>
              <a:gdLst/>
              <a:ahLst/>
              <a:cxnLst/>
              <a:rect l="l" t="t" r="r" b="b"/>
              <a:pathLst>
                <a:path w="71431" h="71857" extrusionOk="0">
                  <a:moveTo>
                    <a:pt x="71430" y="1"/>
                  </a:moveTo>
                  <a:cubicBezTo>
                    <a:pt x="31885" y="1"/>
                    <a:pt x="213" y="32342"/>
                    <a:pt x="0" y="71856"/>
                  </a:cubicBezTo>
                  <a:cubicBezTo>
                    <a:pt x="39484" y="71613"/>
                    <a:pt x="71430" y="39546"/>
                    <a:pt x="7143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810375" y="2855950"/>
              <a:ext cx="1785775" cy="1795650"/>
            </a:xfrm>
            <a:custGeom>
              <a:avLst/>
              <a:gdLst/>
              <a:ahLst/>
              <a:cxnLst/>
              <a:rect l="l" t="t" r="r" b="b"/>
              <a:pathLst>
                <a:path w="71431" h="71826" extrusionOk="0">
                  <a:moveTo>
                    <a:pt x="0" y="1"/>
                  </a:moveTo>
                  <a:cubicBezTo>
                    <a:pt x="213" y="39485"/>
                    <a:pt x="31885" y="71825"/>
                    <a:pt x="71430" y="71825"/>
                  </a:cubicBezTo>
                  <a:cubicBezTo>
                    <a:pt x="71430" y="32281"/>
                    <a:pt x="39484" y="213"/>
                    <a:pt x="0" y="1"/>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2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1pPr>
            <a:lvl2pPr lvl="1"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2pPr>
            <a:lvl3pPr lvl="2"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3pPr>
            <a:lvl4pPr lvl="3"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4pPr>
            <a:lvl5pPr lvl="4"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5pPr>
            <a:lvl6pPr lvl="5"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6pPr>
            <a:lvl7pPr lvl="6"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7pPr>
            <a:lvl8pPr lvl="7"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8pPr>
            <a:lvl9pPr lvl="8" rtl="0">
              <a:spcBef>
                <a:spcPts val="0"/>
              </a:spcBef>
              <a:spcAft>
                <a:spcPts val="0"/>
              </a:spcAft>
              <a:buClr>
                <a:schemeClr val="dk1"/>
              </a:buClr>
              <a:buSzPts val="3500"/>
              <a:buFont typeface="Syne"/>
              <a:buNone/>
              <a:defRPr sz="3500" b="1">
                <a:solidFill>
                  <a:schemeClr val="dk1"/>
                </a:solidFill>
                <a:latin typeface="Syne"/>
                <a:ea typeface="Syne"/>
                <a:cs typeface="Syne"/>
                <a:sym typeface="Syn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1pPr>
            <a:lvl2pPr marL="914400" lvl="1"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2pPr>
            <a:lvl3pPr marL="1371600" lvl="2"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3pPr>
            <a:lvl4pPr marL="1828800" lvl="3"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4pPr>
            <a:lvl5pPr marL="2286000" lvl="4"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5pPr>
            <a:lvl6pPr marL="2743200" lvl="5"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6pPr>
            <a:lvl7pPr marL="3200400" lvl="6"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7pPr>
            <a:lvl8pPr marL="3657600" lvl="7"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8pPr>
            <a:lvl9pPr marL="4114800" lvl="8" indent="-317500">
              <a:lnSpc>
                <a:spcPct val="115000"/>
              </a:lnSpc>
              <a:spcBef>
                <a:spcPts val="0"/>
              </a:spcBef>
              <a:spcAft>
                <a:spcPts val="0"/>
              </a:spcAft>
              <a:buClr>
                <a:schemeClr val="dk1"/>
              </a:buClr>
              <a:buSzPts val="1400"/>
              <a:buFont typeface="Golos Text"/>
              <a:buChar char="■"/>
              <a:defRPr>
                <a:solidFill>
                  <a:schemeClr val="dk1"/>
                </a:solidFill>
                <a:latin typeface="Golos Text"/>
                <a:ea typeface="Golos Text"/>
                <a:cs typeface="Golos Text"/>
                <a:sym typeface="Golos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3" r:id="rId13"/>
    <p:sldLayoutId id="2147483664" r:id="rId14"/>
    <p:sldLayoutId id="214748366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99"/>
        <p:cNvGrpSpPr/>
        <p:nvPr/>
      </p:nvGrpSpPr>
      <p:grpSpPr>
        <a:xfrm>
          <a:off x="0" y="0"/>
          <a:ext cx="0" cy="0"/>
          <a:chOff x="0" y="0"/>
          <a:chExt cx="0" cy="0"/>
        </a:xfrm>
      </p:grpSpPr>
      <p:sp>
        <p:nvSpPr>
          <p:cNvPr id="400" name="Google Shape;400;p2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01" name="Google Shape;401;p2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6" Type="http://schemas.openxmlformats.org/officeDocument/2006/relationships/image" Target="../media/image25.png"/><Relationship Id="rId5" Type="http://schemas.openxmlformats.org/officeDocument/2006/relationships/hyperlink" Target="https://www.wired.it/article/avvocato-chatgpt-documento-legale/" TargetMode="Externa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11.xml"/><Relationship Id="rId1" Type="http://schemas.openxmlformats.org/officeDocument/2006/relationships/video" Target="https://www.youtube.com/embed/ec-jSMrr-34?feature=oembed"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universaldependencies.org/introduction.html"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s://proust.elan-numerique.fr/"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korpus.uib.no/icame/corpora/2001-4/0080.html"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microsoft.com/office/2007/relationships/hdphoto" Target="../media/hdphoto1.wdp"/></Relationships>
</file>

<file path=ppt/slides/_rels/slide3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3" Type="http://schemas.openxmlformats.org/officeDocument/2006/relationships/chart" Target="../charts/chart1.xml"/><Relationship Id="rId7" Type="http://schemas.openxmlformats.org/officeDocument/2006/relationships/image" Target="../media/image33.png"/><Relationship Id="rId12"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32.png"/><Relationship Id="rId11" Type="http://schemas.openxmlformats.org/officeDocument/2006/relationships/image" Target="../media/image40.sv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6.png"/><Relationship Id="rId9" Type="http://schemas.openxmlformats.org/officeDocument/2006/relationships/image" Target="../media/image38.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sv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46.png"/><Relationship Id="rId11" Type="http://schemas.openxmlformats.org/officeDocument/2006/relationships/image" Target="../media/image51.svg"/><Relationship Id="rId5" Type="http://schemas.openxmlformats.org/officeDocument/2006/relationships/image" Target="../media/image45.sv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sv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3"/>
          <p:cNvSpPr txBox="1">
            <a:spLocks noGrp="1"/>
          </p:cNvSpPr>
          <p:nvPr>
            <p:ph type="ctrTitle"/>
          </p:nvPr>
        </p:nvSpPr>
        <p:spPr>
          <a:xfrm>
            <a:off x="563549" y="1356768"/>
            <a:ext cx="7453745" cy="203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Cos’è la </a:t>
            </a:r>
            <a:r>
              <a:rPr lang="en" dirty="0">
                <a:solidFill>
                  <a:schemeClr val="dk2"/>
                </a:solidFill>
              </a:rPr>
              <a:t>linguistica</a:t>
            </a:r>
            <a:br>
              <a:rPr lang="en" dirty="0">
                <a:solidFill>
                  <a:schemeClr val="dk2"/>
                </a:solidFill>
              </a:rPr>
            </a:br>
            <a:r>
              <a:rPr lang="en" dirty="0">
                <a:solidFill>
                  <a:schemeClr val="dk2"/>
                </a:solidFill>
              </a:rPr>
              <a:t>computazionale</a:t>
            </a:r>
            <a:endParaRPr dirty="0">
              <a:solidFill>
                <a:schemeClr val="dk2"/>
              </a:solidFill>
            </a:endParaRPr>
          </a:p>
        </p:txBody>
      </p:sp>
      <p:sp>
        <p:nvSpPr>
          <p:cNvPr id="410" name="Google Shape;410;p23"/>
          <p:cNvSpPr/>
          <p:nvPr/>
        </p:nvSpPr>
        <p:spPr>
          <a:xfrm>
            <a:off x="5643626" y="41764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4721676" y="41764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1895051" y="-8146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973101" y="-81465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09;p23">
            <a:extLst>
              <a:ext uri="{FF2B5EF4-FFF2-40B4-BE49-F238E27FC236}">
                <a16:creationId xmlns:a16="http://schemas.microsoft.com/office/drawing/2014/main" id="{204D7127-C46A-59CC-5739-9DA853067BDC}"/>
              </a:ext>
            </a:extLst>
          </p:cNvPr>
          <p:cNvSpPr txBox="1">
            <a:spLocks/>
          </p:cNvSpPr>
          <p:nvPr/>
        </p:nvSpPr>
        <p:spPr>
          <a:xfrm>
            <a:off x="695452" y="3386868"/>
            <a:ext cx="7453745" cy="78958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rgbClr val="191919"/>
              </a:buClr>
              <a:buSzPts val="5200"/>
              <a:buFont typeface="Syne"/>
              <a:buNone/>
              <a:defRPr sz="6000" b="1" i="0" u="none" strike="noStrike" cap="none">
                <a:solidFill>
                  <a:schemeClr val="dk1"/>
                </a:solidFill>
                <a:latin typeface="Syne"/>
                <a:ea typeface="Syne"/>
                <a:cs typeface="Syne"/>
                <a:sym typeface="Syne"/>
              </a:defRPr>
            </a:lvl1pPr>
            <a:lvl2pPr marR="0" lvl="1" algn="ctr" rtl="0">
              <a:lnSpc>
                <a:spcPct val="100000"/>
              </a:lnSpc>
              <a:spcBef>
                <a:spcPts val="0"/>
              </a:spcBef>
              <a:spcAft>
                <a:spcPts val="0"/>
              </a:spcAft>
              <a:buClr>
                <a:srgbClr val="191919"/>
              </a:buClr>
              <a:buSzPts val="5200"/>
              <a:buFont typeface="Syne"/>
              <a:buNone/>
              <a:defRPr sz="5200" b="1" i="0" u="none" strike="noStrike" cap="none">
                <a:solidFill>
                  <a:srgbClr val="191919"/>
                </a:solidFill>
                <a:latin typeface="Syne"/>
                <a:ea typeface="Syne"/>
                <a:cs typeface="Syne"/>
                <a:sym typeface="Syne"/>
              </a:defRPr>
            </a:lvl2pPr>
            <a:lvl3pPr marR="0" lvl="2" algn="ctr" rtl="0">
              <a:lnSpc>
                <a:spcPct val="100000"/>
              </a:lnSpc>
              <a:spcBef>
                <a:spcPts val="0"/>
              </a:spcBef>
              <a:spcAft>
                <a:spcPts val="0"/>
              </a:spcAft>
              <a:buClr>
                <a:srgbClr val="191919"/>
              </a:buClr>
              <a:buSzPts val="5200"/>
              <a:buFont typeface="Syne"/>
              <a:buNone/>
              <a:defRPr sz="5200" b="1" i="0" u="none" strike="noStrike" cap="none">
                <a:solidFill>
                  <a:srgbClr val="191919"/>
                </a:solidFill>
                <a:latin typeface="Syne"/>
                <a:ea typeface="Syne"/>
                <a:cs typeface="Syne"/>
                <a:sym typeface="Syne"/>
              </a:defRPr>
            </a:lvl3pPr>
            <a:lvl4pPr marR="0" lvl="3" algn="ctr" rtl="0">
              <a:lnSpc>
                <a:spcPct val="100000"/>
              </a:lnSpc>
              <a:spcBef>
                <a:spcPts val="0"/>
              </a:spcBef>
              <a:spcAft>
                <a:spcPts val="0"/>
              </a:spcAft>
              <a:buClr>
                <a:srgbClr val="191919"/>
              </a:buClr>
              <a:buSzPts val="5200"/>
              <a:buFont typeface="Syne"/>
              <a:buNone/>
              <a:defRPr sz="5200" b="1" i="0" u="none" strike="noStrike" cap="none">
                <a:solidFill>
                  <a:srgbClr val="191919"/>
                </a:solidFill>
                <a:latin typeface="Syne"/>
                <a:ea typeface="Syne"/>
                <a:cs typeface="Syne"/>
                <a:sym typeface="Syne"/>
              </a:defRPr>
            </a:lvl4pPr>
            <a:lvl5pPr marR="0" lvl="4" algn="ctr" rtl="0">
              <a:lnSpc>
                <a:spcPct val="100000"/>
              </a:lnSpc>
              <a:spcBef>
                <a:spcPts val="0"/>
              </a:spcBef>
              <a:spcAft>
                <a:spcPts val="0"/>
              </a:spcAft>
              <a:buClr>
                <a:srgbClr val="191919"/>
              </a:buClr>
              <a:buSzPts val="5200"/>
              <a:buFont typeface="Syne"/>
              <a:buNone/>
              <a:defRPr sz="5200" b="1" i="0" u="none" strike="noStrike" cap="none">
                <a:solidFill>
                  <a:srgbClr val="191919"/>
                </a:solidFill>
                <a:latin typeface="Syne"/>
                <a:ea typeface="Syne"/>
                <a:cs typeface="Syne"/>
                <a:sym typeface="Syne"/>
              </a:defRPr>
            </a:lvl5pPr>
            <a:lvl6pPr marR="0" lvl="5" algn="ctr" rtl="0">
              <a:lnSpc>
                <a:spcPct val="100000"/>
              </a:lnSpc>
              <a:spcBef>
                <a:spcPts val="0"/>
              </a:spcBef>
              <a:spcAft>
                <a:spcPts val="0"/>
              </a:spcAft>
              <a:buClr>
                <a:srgbClr val="191919"/>
              </a:buClr>
              <a:buSzPts val="5200"/>
              <a:buFont typeface="Syne"/>
              <a:buNone/>
              <a:defRPr sz="5200" b="1" i="0" u="none" strike="noStrike" cap="none">
                <a:solidFill>
                  <a:srgbClr val="191919"/>
                </a:solidFill>
                <a:latin typeface="Syne"/>
                <a:ea typeface="Syne"/>
                <a:cs typeface="Syne"/>
                <a:sym typeface="Syne"/>
              </a:defRPr>
            </a:lvl6pPr>
            <a:lvl7pPr marR="0" lvl="6" algn="ctr" rtl="0">
              <a:lnSpc>
                <a:spcPct val="100000"/>
              </a:lnSpc>
              <a:spcBef>
                <a:spcPts val="0"/>
              </a:spcBef>
              <a:spcAft>
                <a:spcPts val="0"/>
              </a:spcAft>
              <a:buClr>
                <a:srgbClr val="191919"/>
              </a:buClr>
              <a:buSzPts val="5200"/>
              <a:buFont typeface="Syne"/>
              <a:buNone/>
              <a:defRPr sz="5200" b="1" i="0" u="none" strike="noStrike" cap="none">
                <a:solidFill>
                  <a:srgbClr val="191919"/>
                </a:solidFill>
                <a:latin typeface="Syne"/>
                <a:ea typeface="Syne"/>
                <a:cs typeface="Syne"/>
                <a:sym typeface="Syne"/>
              </a:defRPr>
            </a:lvl7pPr>
            <a:lvl8pPr marR="0" lvl="7" algn="ctr" rtl="0">
              <a:lnSpc>
                <a:spcPct val="100000"/>
              </a:lnSpc>
              <a:spcBef>
                <a:spcPts val="0"/>
              </a:spcBef>
              <a:spcAft>
                <a:spcPts val="0"/>
              </a:spcAft>
              <a:buClr>
                <a:srgbClr val="191919"/>
              </a:buClr>
              <a:buSzPts val="5200"/>
              <a:buFont typeface="Syne"/>
              <a:buNone/>
              <a:defRPr sz="5200" b="1" i="0" u="none" strike="noStrike" cap="none">
                <a:solidFill>
                  <a:srgbClr val="191919"/>
                </a:solidFill>
                <a:latin typeface="Syne"/>
                <a:ea typeface="Syne"/>
                <a:cs typeface="Syne"/>
                <a:sym typeface="Syne"/>
              </a:defRPr>
            </a:lvl8pPr>
            <a:lvl9pPr marR="0" lvl="8" algn="ctr" rtl="0">
              <a:lnSpc>
                <a:spcPct val="100000"/>
              </a:lnSpc>
              <a:spcBef>
                <a:spcPts val="0"/>
              </a:spcBef>
              <a:spcAft>
                <a:spcPts val="0"/>
              </a:spcAft>
              <a:buClr>
                <a:srgbClr val="191919"/>
              </a:buClr>
              <a:buSzPts val="5200"/>
              <a:buFont typeface="Syne"/>
              <a:buNone/>
              <a:defRPr sz="5200" b="1" i="0" u="none" strike="noStrike" cap="none">
                <a:solidFill>
                  <a:srgbClr val="191919"/>
                </a:solidFill>
                <a:latin typeface="Syne"/>
                <a:ea typeface="Syne"/>
                <a:cs typeface="Syne"/>
                <a:sym typeface="Syne"/>
              </a:defRPr>
            </a:lvl9pPr>
          </a:lstStyle>
          <a:p>
            <a:r>
              <a:rPr lang="fr-FR" sz="2200" dirty="0"/>
              <a:t>e la </a:t>
            </a:r>
            <a:r>
              <a:rPr lang="fr-FR" sz="2200" dirty="0" err="1"/>
              <a:t>linguistica</a:t>
            </a:r>
            <a:r>
              <a:rPr lang="fr-FR" sz="2200" dirty="0"/>
              <a:t> dei </a:t>
            </a:r>
            <a:r>
              <a:rPr lang="fr-FR" sz="2200" dirty="0" err="1"/>
              <a:t>corpora</a:t>
            </a:r>
            <a:endParaRPr lang="fr-FR" sz="2200" dirty="0"/>
          </a:p>
          <a:p>
            <a:r>
              <a:rPr lang="fr-FR" sz="2200" dirty="0" err="1">
                <a:solidFill>
                  <a:schemeClr val="dk2"/>
                </a:solidFill>
              </a:rPr>
              <a:t>Introduzione</a:t>
            </a:r>
            <a:r>
              <a:rPr lang="fr-FR" sz="2200" dirty="0">
                <a:solidFill>
                  <a:schemeClr val="dk2"/>
                </a:solidFill>
              </a:rPr>
              <a:t> (</a:t>
            </a:r>
            <a:r>
              <a:rPr lang="fr-FR" sz="2200" dirty="0" err="1">
                <a:solidFill>
                  <a:schemeClr val="dk2"/>
                </a:solidFill>
              </a:rPr>
              <a:t>incompleta</a:t>
            </a:r>
            <a:r>
              <a:rPr lang="fr-FR" sz="2200" dirty="0">
                <a:solidFill>
                  <a:schemeClr val="dk2"/>
                </a:solidFill>
              </a:rPr>
              <a:t> e </a:t>
            </a:r>
            <a:r>
              <a:rPr lang="fr-FR" sz="2200" dirty="0" err="1">
                <a:solidFill>
                  <a:schemeClr val="dk2"/>
                </a:solidFill>
              </a:rPr>
              <a:t>imperfetta</a:t>
            </a:r>
            <a:r>
              <a:rPr lang="fr-FR" sz="2200" dirty="0">
                <a:solidFill>
                  <a:schemeClr val="dk2"/>
                </a:solidFill>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D29456-085C-13DE-B2F4-D7637C81D69C}"/>
              </a:ext>
            </a:extLst>
          </p:cNvPr>
          <p:cNvSpPr>
            <a:spLocks noGrp="1"/>
          </p:cNvSpPr>
          <p:nvPr>
            <p:ph type="title"/>
          </p:nvPr>
        </p:nvSpPr>
        <p:spPr>
          <a:xfrm>
            <a:off x="427430" y="262071"/>
            <a:ext cx="3395633" cy="556534"/>
          </a:xfrm>
        </p:spPr>
        <p:txBody>
          <a:bodyPr/>
          <a:lstStyle/>
          <a:p>
            <a:r>
              <a:rPr lang="it-IT" sz="4800" dirty="0"/>
              <a:t>Ambiguo</a:t>
            </a:r>
            <a:endParaRPr lang="fr-FR" sz="4800" dirty="0"/>
          </a:p>
        </p:txBody>
      </p:sp>
      <p:pic>
        <p:nvPicPr>
          <p:cNvPr id="4" name="Image 3" descr="Une image contenant dessin humoristique, illustration, Dessin animé, Animation&#10;&#10;Description générée automatiquement">
            <a:extLst>
              <a:ext uri="{FF2B5EF4-FFF2-40B4-BE49-F238E27FC236}">
                <a16:creationId xmlns:a16="http://schemas.microsoft.com/office/drawing/2014/main" id="{02959C98-BD53-C6A0-DF29-9B848D13478D}"/>
              </a:ext>
            </a:extLst>
          </p:cNvPr>
          <p:cNvPicPr>
            <a:picLocks noChangeAspect="1"/>
          </p:cNvPicPr>
          <p:nvPr/>
        </p:nvPicPr>
        <p:blipFill>
          <a:blip r:embed="rId3"/>
          <a:stretch>
            <a:fillRect/>
          </a:stretch>
        </p:blipFill>
        <p:spPr>
          <a:xfrm>
            <a:off x="1538423" y="1555841"/>
            <a:ext cx="3054188" cy="1655885"/>
          </a:xfrm>
          <a:prstGeom prst="rect">
            <a:avLst/>
          </a:prstGeom>
        </p:spPr>
      </p:pic>
      <p:pic>
        <p:nvPicPr>
          <p:cNvPr id="6" name="Image 5" descr="Une image contenant masque, texte, crâne&#10;&#10;Description générée automatiquement">
            <a:extLst>
              <a:ext uri="{FF2B5EF4-FFF2-40B4-BE49-F238E27FC236}">
                <a16:creationId xmlns:a16="http://schemas.microsoft.com/office/drawing/2014/main" id="{FE50D32A-C707-C830-3A3E-06AC7B022F1E}"/>
              </a:ext>
            </a:extLst>
          </p:cNvPr>
          <p:cNvPicPr>
            <a:picLocks noChangeAspect="1"/>
          </p:cNvPicPr>
          <p:nvPr/>
        </p:nvPicPr>
        <p:blipFill>
          <a:blip r:embed="rId4"/>
          <a:stretch>
            <a:fillRect/>
          </a:stretch>
        </p:blipFill>
        <p:spPr>
          <a:xfrm>
            <a:off x="640673" y="1010516"/>
            <a:ext cx="4403428" cy="2551290"/>
          </a:xfrm>
          <a:prstGeom prst="rect">
            <a:avLst/>
          </a:prstGeom>
        </p:spPr>
      </p:pic>
      <p:pic>
        <p:nvPicPr>
          <p:cNvPr id="8" name="Image 7" descr="Une image contenant dessin humoristique, illustration, Dessin animé, Animation&#10;&#10;Description générée automatiquement">
            <a:extLst>
              <a:ext uri="{FF2B5EF4-FFF2-40B4-BE49-F238E27FC236}">
                <a16:creationId xmlns:a16="http://schemas.microsoft.com/office/drawing/2014/main" id="{89183AA6-B18F-7A79-660D-FD448624D678}"/>
              </a:ext>
            </a:extLst>
          </p:cNvPr>
          <p:cNvPicPr>
            <a:picLocks noChangeAspect="1"/>
          </p:cNvPicPr>
          <p:nvPr/>
        </p:nvPicPr>
        <p:blipFill>
          <a:blip r:embed="rId3"/>
          <a:stretch>
            <a:fillRect/>
          </a:stretch>
        </p:blipFill>
        <p:spPr>
          <a:xfrm>
            <a:off x="4868091" y="2821485"/>
            <a:ext cx="3967603" cy="2151110"/>
          </a:xfrm>
          <a:prstGeom prst="rect">
            <a:avLst/>
          </a:prstGeom>
        </p:spPr>
      </p:pic>
      <p:sp>
        <p:nvSpPr>
          <p:cNvPr id="9" name="ZoneTexte 8">
            <a:extLst>
              <a:ext uri="{FF2B5EF4-FFF2-40B4-BE49-F238E27FC236}">
                <a16:creationId xmlns:a16="http://schemas.microsoft.com/office/drawing/2014/main" id="{D6A69538-C459-6F73-1658-AADEEFC26F86}"/>
              </a:ext>
            </a:extLst>
          </p:cNvPr>
          <p:cNvSpPr txBox="1"/>
          <p:nvPr/>
        </p:nvSpPr>
        <p:spPr>
          <a:xfrm>
            <a:off x="5286720" y="814123"/>
            <a:ext cx="3306354" cy="1569660"/>
          </a:xfrm>
          <a:prstGeom prst="rect">
            <a:avLst/>
          </a:prstGeom>
          <a:noFill/>
        </p:spPr>
        <p:txBody>
          <a:bodyPr wrap="square" rtlCol="0">
            <a:spAutoFit/>
          </a:bodyPr>
          <a:lstStyle/>
          <a:p>
            <a:r>
              <a:rPr lang="it-IT" sz="1600" dirty="0"/>
              <a:t>Jean </a:t>
            </a:r>
            <a:r>
              <a:rPr lang="it-IT" sz="1600" dirty="0" err="1"/>
              <a:t>vends</a:t>
            </a:r>
            <a:r>
              <a:rPr lang="it-IT" sz="1600" dirty="0"/>
              <a:t> une </a:t>
            </a:r>
            <a:r>
              <a:rPr lang="it-IT" sz="1600" dirty="0" err="1"/>
              <a:t>tarte</a:t>
            </a:r>
            <a:r>
              <a:rPr lang="it-IT" sz="1600" dirty="0"/>
              <a:t> </a:t>
            </a:r>
            <a:r>
              <a:rPr lang="it-IT" sz="1600" b="1" dirty="0" err="1"/>
              <a:t>aux</a:t>
            </a:r>
            <a:r>
              <a:rPr lang="it-IT" sz="1600" b="1" dirty="0"/>
              <a:t> </a:t>
            </a:r>
            <a:r>
              <a:rPr lang="it-IT" sz="1600" b="1" dirty="0" err="1"/>
              <a:t>pommes</a:t>
            </a:r>
            <a:r>
              <a:rPr lang="it-IT" sz="1600" b="1" dirty="0"/>
              <a:t>.</a:t>
            </a:r>
          </a:p>
          <a:p>
            <a:r>
              <a:rPr lang="it-IT" sz="1600" dirty="0"/>
              <a:t>Jean </a:t>
            </a:r>
            <a:r>
              <a:rPr lang="it-IT" sz="1600" dirty="0" err="1"/>
              <a:t>vends</a:t>
            </a:r>
            <a:r>
              <a:rPr lang="it-IT" sz="1600" dirty="0"/>
              <a:t> une </a:t>
            </a:r>
            <a:r>
              <a:rPr lang="it-IT" sz="1600" dirty="0" err="1"/>
              <a:t>tarte</a:t>
            </a:r>
            <a:r>
              <a:rPr lang="it-IT" sz="1600" dirty="0"/>
              <a:t> </a:t>
            </a:r>
            <a:r>
              <a:rPr lang="it-IT" sz="1600" b="1" dirty="0" err="1"/>
              <a:t>aux</a:t>
            </a:r>
            <a:r>
              <a:rPr lang="it-IT" sz="1600" b="1" dirty="0"/>
              <a:t> clients</a:t>
            </a:r>
            <a:r>
              <a:rPr lang="it-IT" sz="1600" dirty="0"/>
              <a:t>.</a:t>
            </a:r>
          </a:p>
          <a:p>
            <a:endParaRPr lang="it-IT" sz="1600" dirty="0"/>
          </a:p>
          <a:p>
            <a:r>
              <a:rPr lang="it-IT" sz="1600" dirty="0"/>
              <a:t>Se al vostro bambino non piace il latte crudo, potete bollirlo.</a:t>
            </a:r>
            <a:endParaRPr lang="fr-FR" sz="1600" dirty="0"/>
          </a:p>
        </p:txBody>
      </p:sp>
    </p:spTree>
    <p:extLst>
      <p:ext uri="{BB962C8B-B14F-4D97-AF65-F5344CB8AC3E}">
        <p14:creationId xmlns:p14="http://schemas.microsoft.com/office/powerpoint/2010/main" val="1779990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D29456-085C-13DE-B2F4-D7637C81D69C}"/>
              </a:ext>
            </a:extLst>
          </p:cNvPr>
          <p:cNvSpPr>
            <a:spLocks noGrp="1"/>
          </p:cNvSpPr>
          <p:nvPr>
            <p:ph type="title"/>
          </p:nvPr>
        </p:nvSpPr>
        <p:spPr>
          <a:xfrm>
            <a:off x="440492" y="405763"/>
            <a:ext cx="4275199" cy="556534"/>
          </a:xfrm>
        </p:spPr>
        <p:txBody>
          <a:bodyPr/>
          <a:lstStyle/>
          <a:p>
            <a:r>
              <a:rPr lang="it-IT" sz="4800" dirty="0"/>
              <a:t>Implicito</a:t>
            </a:r>
            <a:endParaRPr lang="fr-FR" sz="4800" dirty="0"/>
          </a:p>
        </p:txBody>
      </p:sp>
      <p:pic>
        <p:nvPicPr>
          <p:cNvPr id="7" name="Image 6">
            <a:extLst>
              <a:ext uri="{FF2B5EF4-FFF2-40B4-BE49-F238E27FC236}">
                <a16:creationId xmlns:a16="http://schemas.microsoft.com/office/drawing/2014/main" id="{2EAC21BD-C6DD-2C33-0D8F-2D1F1E6AD107}"/>
              </a:ext>
            </a:extLst>
          </p:cNvPr>
          <p:cNvPicPr>
            <a:picLocks noChangeAspect="1"/>
          </p:cNvPicPr>
          <p:nvPr/>
        </p:nvPicPr>
        <p:blipFill>
          <a:blip r:embed="rId3"/>
          <a:stretch>
            <a:fillRect/>
          </a:stretch>
        </p:blipFill>
        <p:spPr>
          <a:xfrm>
            <a:off x="1346312" y="1320806"/>
            <a:ext cx="6277205" cy="1067811"/>
          </a:xfrm>
          <a:prstGeom prst="rect">
            <a:avLst/>
          </a:prstGeom>
        </p:spPr>
      </p:pic>
      <p:pic>
        <p:nvPicPr>
          <p:cNvPr id="11" name="Image 10">
            <a:extLst>
              <a:ext uri="{FF2B5EF4-FFF2-40B4-BE49-F238E27FC236}">
                <a16:creationId xmlns:a16="http://schemas.microsoft.com/office/drawing/2014/main" id="{FF9B4E35-109B-0760-11FA-BC994C83BFFE}"/>
              </a:ext>
            </a:extLst>
          </p:cNvPr>
          <p:cNvPicPr>
            <a:picLocks noChangeAspect="1"/>
          </p:cNvPicPr>
          <p:nvPr/>
        </p:nvPicPr>
        <p:blipFill>
          <a:blip r:embed="rId4"/>
          <a:stretch>
            <a:fillRect/>
          </a:stretch>
        </p:blipFill>
        <p:spPr>
          <a:xfrm>
            <a:off x="302603" y="2533952"/>
            <a:ext cx="4109745" cy="1198676"/>
          </a:xfrm>
          <a:prstGeom prst="rect">
            <a:avLst/>
          </a:prstGeom>
        </p:spPr>
      </p:pic>
      <p:pic>
        <p:nvPicPr>
          <p:cNvPr id="4" name="Image 3">
            <a:extLst>
              <a:ext uri="{FF2B5EF4-FFF2-40B4-BE49-F238E27FC236}">
                <a16:creationId xmlns:a16="http://schemas.microsoft.com/office/drawing/2014/main" id="{10F2B3F1-8176-BD6B-E5FB-4859B0D5E9C3}"/>
              </a:ext>
            </a:extLst>
          </p:cNvPr>
          <p:cNvPicPr>
            <a:picLocks noChangeAspect="1"/>
          </p:cNvPicPr>
          <p:nvPr/>
        </p:nvPicPr>
        <p:blipFill>
          <a:blip r:embed="rId5"/>
          <a:stretch>
            <a:fillRect/>
          </a:stretch>
        </p:blipFill>
        <p:spPr>
          <a:xfrm>
            <a:off x="4223656" y="3311092"/>
            <a:ext cx="4153261" cy="1464766"/>
          </a:xfrm>
          <a:prstGeom prst="rect">
            <a:avLst/>
          </a:prstGeom>
        </p:spPr>
      </p:pic>
    </p:spTree>
    <p:extLst>
      <p:ext uri="{BB962C8B-B14F-4D97-AF65-F5344CB8AC3E}">
        <p14:creationId xmlns:p14="http://schemas.microsoft.com/office/powerpoint/2010/main" val="1726859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48B8F34-D20D-CBB9-2A67-F5B6897EF878}"/>
              </a:ext>
            </a:extLst>
          </p:cNvPr>
          <p:cNvPicPr>
            <a:picLocks noChangeAspect="1"/>
          </p:cNvPicPr>
          <p:nvPr/>
        </p:nvPicPr>
        <p:blipFill rotWithShape="1">
          <a:blip r:embed="rId3"/>
          <a:srcRect t="1574" b="2278"/>
          <a:stretch/>
        </p:blipFill>
        <p:spPr>
          <a:xfrm>
            <a:off x="266488" y="510073"/>
            <a:ext cx="8112401" cy="3806890"/>
          </a:xfrm>
          <a:prstGeom prst="rect">
            <a:avLst/>
          </a:prstGeom>
        </p:spPr>
      </p:pic>
      <p:pic>
        <p:nvPicPr>
          <p:cNvPr id="4" name="Image 3">
            <a:extLst>
              <a:ext uri="{FF2B5EF4-FFF2-40B4-BE49-F238E27FC236}">
                <a16:creationId xmlns:a16="http://schemas.microsoft.com/office/drawing/2014/main" id="{3F48C064-9159-D95D-9A94-1AF3570116AB}"/>
              </a:ext>
            </a:extLst>
          </p:cNvPr>
          <p:cNvPicPr>
            <a:picLocks noChangeAspect="1"/>
          </p:cNvPicPr>
          <p:nvPr/>
        </p:nvPicPr>
        <p:blipFill>
          <a:blip r:embed="rId4"/>
          <a:stretch>
            <a:fillRect/>
          </a:stretch>
        </p:blipFill>
        <p:spPr>
          <a:xfrm>
            <a:off x="324544" y="413011"/>
            <a:ext cx="8112401" cy="4001014"/>
          </a:xfrm>
          <a:prstGeom prst="rect">
            <a:avLst/>
          </a:prstGeom>
        </p:spPr>
      </p:pic>
    </p:spTree>
    <p:extLst>
      <p:ext uri="{BB962C8B-B14F-4D97-AF65-F5344CB8AC3E}">
        <p14:creationId xmlns:p14="http://schemas.microsoft.com/office/powerpoint/2010/main" val="59257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D5AA54-D1A9-FA79-4925-AEF8C1C55328}"/>
              </a:ext>
            </a:extLst>
          </p:cNvPr>
          <p:cNvSpPr>
            <a:spLocks noGrp="1"/>
          </p:cNvSpPr>
          <p:nvPr>
            <p:ph type="title"/>
          </p:nvPr>
        </p:nvSpPr>
        <p:spPr>
          <a:xfrm>
            <a:off x="720000" y="79410"/>
            <a:ext cx="7704000" cy="572700"/>
          </a:xfrm>
        </p:spPr>
        <p:txBody>
          <a:bodyPr/>
          <a:lstStyle/>
          <a:p>
            <a:r>
              <a:rPr lang="it-IT" sz="2400" dirty="0"/>
              <a:t>I tasks in linguistica computazionale</a:t>
            </a:r>
            <a:endParaRPr lang="fr-FR" sz="2400" dirty="0"/>
          </a:p>
        </p:txBody>
      </p:sp>
      <p:pic>
        <p:nvPicPr>
          <p:cNvPr id="6" name="Image 5" descr="Une image contenant capture d’écran, texte, Caractère coloré, diagramme&#10;&#10;Description générée automatiquement">
            <a:extLst>
              <a:ext uri="{FF2B5EF4-FFF2-40B4-BE49-F238E27FC236}">
                <a16:creationId xmlns:a16="http://schemas.microsoft.com/office/drawing/2014/main" id="{BF4BF4B6-06CB-732C-4790-E66E6A531590}"/>
              </a:ext>
            </a:extLst>
          </p:cNvPr>
          <p:cNvPicPr>
            <a:picLocks noChangeAspect="1"/>
          </p:cNvPicPr>
          <p:nvPr/>
        </p:nvPicPr>
        <p:blipFill>
          <a:blip r:embed="rId3"/>
          <a:stretch>
            <a:fillRect/>
          </a:stretch>
        </p:blipFill>
        <p:spPr>
          <a:xfrm>
            <a:off x="1575082" y="558217"/>
            <a:ext cx="5993835" cy="4585283"/>
          </a:xfrm>
          <a:prstGeom prst="rect">
            <a:avLst/>
          </a:prstGeom>
        </p:spPr>
      </p:pic>
    </p:spTree>
    <p:extLst>
      <p:ext uri="{BB962C8B-B14F-4D97-AF65-F5344CB8AC3E}">
        <p14:creationId xmlns:p14="http://schemas.microsoft.com/office/powerpoint/2010/main" val="2317050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35;p36">
            <a:extLst>
              <a:ext uri="{FF2B5EF4-FFF2-40B4-BE49-F238E27FC236}">
                <a16:creationId xmlns:a16="http://schemas.microsoft.com/office/drawing/2014/main" id="{B10F52F6-EF45-E754-A684-6FC7010EA62F}"/>
              </a:ext>
            </a:extLst>
          </p:cNvPr>
          <p:cNvSpPr txBox="1">
            <a:spLocks/>
          </p:cNvSpPr>
          <p:nvPr/>
        </p:nvSpPr>
        <p:spPr>
          <a:xfrm>
            <a:off x="365618" y="192628"/>
            <a:ext cx="859936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800" b="1" dirty="0">
                <a:latin typeface="Syne" panose="020B0604020202020204" charset="0"/>
              </a:rPr>
              <a:t>ELIZA – 1964-1967</a:t>
            </a:r>
          </a:p>
        </p:txBody>
      </p:sp>
      <p:pic>
        <p:nvPicPr>
          <p:cNvPr id="6" name="Espace réservé du contenu 6">
            <a:extLst>
              <a:ext uri="{FF2B5EF4-FFF2-40B4-BE49-F238E27FC236}">
                <a16:creationId xmlns:a16="http://schemas.microsoft.com/office/drawing/2014/main" id="{9A64099C-4901-C372-B606-EB87F0C83B2B}"/>
              </a:ext>
            </a:extLst>
          </p:cNvPr>
          <p:cNvPicPr>
            <a:picLocks noChangeAspect="1"/>
          </p:cNvPicPr>
          <p:nvPr/>
        </p:nvPicPr>
        <p:blipFill rotWithShape="1">
          <a:blip r:embed="rId3">
            <a:extLst>
              <a:ext uri="{28A0092B-C50C-407E-A947-70E740481C1C}">
                <a14:useLocalDpi xmlns:a14="http://schemas.microsoft.com/office/drawing/2010/main" val="0"/>
              </a:ext>
            </a:extLst>
          </a:blip>
          <a:srcRect l="-1114" r="685"/>
          <a:stretch/>
        </p:blipFill>
        <p:spPr>
          <a:xfrm>
            <a:off x="1073520" y="765328"/>
            <a:ext cx="6996960" cy="4378172"/>
          </a:xfrm>
          <a:prstGeom prst="rect">
            <a:avLst/>
          </a:prstGeom>
        </p:spPr>
      </p:pic>
    </p:spTree>
    <p:extLst>
      <p:ext uri="{BB962C8B-B14F-4D97-AF65-F5344CB8AC3E}">
        <p14:creationId xmlns:p14="http://schemas.microsoft.com/office/powerpoint/2010/main" val="2565026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35;p36">
            <a:extLst>
              <a:ext uri="{FF2B5EF4-FFF2-40B4-BE49-F238E27FC236}">
                <a16:creationId xmlns:a16="http://schemas.microsoft.com/office/drawing/2014/main" id="{EC986C01-60A3-9572-6DEF-350D99C6775D}"/>
              </a:ext>
            </a:extLst>
          </p:cNvPr>
          <p:cNvSpPr txBox="1">
            <a:spLocks/>
          </p:cNvSpPr>
          <p:nvPr/>
        </p:nvSpPr>
        <p:spPr>
          <a:xfrm>
            <a:off x="365618" y="253831"/>
            <a:ext cx="859936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800" b="1" dirty="0">
                <a:latin typeface="Syne" panose="020B0604020202020204" charset="0"/>
              </a:rPr>
              <a:t>ChatGPT - 2023</a:t>
            </a:r>
          </a:p>
        </p:txBody>
      </p:sp>
      <p:grpSp>
        <p:nvGrpSpPr>
          <p:cNvPr id="3" name="Groupe 2">
            <a:extLst>
              <a:ext uri="{FF2B5EF4-FFF2-40B4-BE49-F238E27FC236}">
                <a16:creationId xmlns:a16="http://schemas.microsoft.com/office/drawing/2014/main" id="{1E5B97E0-78DB-6C88-F600-2DCF9FD53060}"/>
              </a:ext>
            </a:extLst>
          </p:cNvPr>
          <p:cNvGrpSpPr/>
          <p:nvPr/>
        </p:nvGrpSpPr>
        <p:grpSpPr>
          <a:xfrm>
            <a:off x="0" y="716458"/>
            <a:ext cx="4750875" cy="3741041"/>
            <a:chOff x="83511" y="797952"/>
            <a:chExt cx="4120356" cy="3166584"/>
          </a:xfrm>
        </p:grpSpPr>
        <p:pic>
          <p:nvPicPr>
            <p:cNvPr id="6" name="Image 5">
              <a:extLst>
                <a:ext uri="{FF2B5EF4-FFF2-40B4-BE49-F238E27FC236}">
                  <a16:creationId xmlns:a16="http://schemas.microsoft.com/office/drawing/2014/main" id="{0641C71F-4BD5-AC12-8303-1BE1FCAD262B}"/>
                </a:ext>
              </a:extLst>
            </p:cNvPr>
            <p:cNvPicPr>
              <a:picLocks noChangeAspect="1"/>
            </p:cNvPicPr>
            <p:nvPr/>
          </p:nvPicPr>
          <p:blipFill rotWithShape="1">
            <a:blip r:embed="rId3"/>
            <a:srcRect b="10740"/>
            <a:stretch/>
          </p:blipFill>
          <p:spPr>
            <a:xfrm>
              <a:off x="83511" y="797952"/>
              <a:ext cx="4120356" cy="3166584"/>
            </a:xfrm>
            <a:prstGeom prst="rect">
              <a:avLst/>
            </a:prstGeom>
          </p:spPr>
        </p:pic>
        <p:sp>
          <p:nvSpPr>
            <p:cNvPr id="7" name="Rectangle 6">
              <a:extLst>
                <a:ext uri="{FF2B5EF4-FFF2-40B4-BE49-F238E27FC236}">
                  <a16:creationId xmlns:a16="http://schemas.microsoft.com/office/drawing/2014/main" id="{A72D2297-9C2F-59A4-98F0-7363C0F3F269}"/>
                </a:ext>
              </a:extLst>
            </p:cNvPr>
            <p:cNvSpPr/>
            <p:nvPr/>
          </p:nvSpPr>
          <p:spPr>
            <a:xfrm>
              <a:off x="749395" y="921275"/>
              <a:ext cx="398761" cy="1100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386893B5-1934-288F-F64C-154B9A567271}"/>
                </a:ext>
              </a:extLst>
            </p:cNvPr>
            <p:cNvSpPr/>
            <p:nvPr/>
          </p:nvSpPr>
          <p:spPr>
            <a:xfrm>
              <a:off x="2620592" y="1355392"/>
              <a:ext cx="398761" cy="1100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F65F9C3-ACC5-D60F-373C-729E1BEF7B1F}"/>
                </a:ext>
              </a:extLst>
            </p:cNvPr>
            <p:cNvSpPr/>
            <p:nvPr/>
          </p:nvSpPr>
          <p:spPr>
            <a:xfrm>
              <a:off x="1879218" y="2353440"/>
              <a:ext cx="398761" cy="1100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a:extLst>
              <a:ext uri="{FF2B5EF4-FFF2-40B4-BE49-F238E27FC236}">
                <a16:creationId xmlns:a16="http://schemas.microsoft.com/office/drawing/2014/main" id="{39A36398-1DD5-5BFC-18DF-6D2E600089A0}"/>
              </a:ext>
            </a:extLst>
          </p:cNvPr>
          <p:cNvGrpSpPr/>
          <p:nvPr/>
        </p:nvGrpSpPr>
        <p:grpSpPr>
          <a:xfrm>
            <a:off x="4152882" y="724875"/>
            <a:ext cx="4223337" cy="3991503"/>
            <a:chOff x="4280543" y="797951"/>
            <a:chExt cx="3815130" cy="3712602"/>
          </a:xfrm>
        </p:grpSpPr>
        <p:pic>
          <p:nvPicPr>
            <p:cNvPr id="11" name="Image 10">
              <a:extLst>
                <a:ext uri="{FF2B5EF4-FFF2-40B4-BE49-F238E27FC236}">
                  <a16:creationId xmlns:a16="http://schemas.microsoft.com/office/drawing/2014/main" id="{F8C2EB89-0BF5-D4C0-1CDC-3C7F95B73D60}"/>
                </a:ext>
              </a:extLst>
            </p:cNvPr>
            <p:cNvPicPr>
              <a:picLocks noChangeAspect="1"/>
            </p:cNvPicPr>
            <p:nvPr/>
          </p:nvPicPr>
          <p:blipFill>
            <a:blip r:embed="rId4"/>
            <a:stretch>
              <a:fillRect/>
            </a:stretch>
          </p:blipFill>
          <p:spPr>
            <a:xfrm>
              <a:off x="4280543" y="797951"/>
              <a:ext cx="3815130" cy="3712602"/>
            </a:xfrm>
            <a:prstGeom prst="rect">
              <a:avLst/>
            </a:prstGeom>
          </p:spPr>
        </p:pic>
        <p:sp>
          <p:nvSpPr>
            <p:cNvPr id="12" name="Rectangle 11">
              <a:extLst>
                <a:ext uri="{FF2B5EF4-FFF2-40B4-BE49-F238E27FC236}">
                  <a16:creationId xmlns:a16="http://schemas.microsoft.com/office/drawing/2014/main" id="{70F1709B-E462-33CF-DA27-8D3084610C97}"/>
                </a:ext>
              </a:extLst>
            </p:cNvPr>
            <p:cNvSpPr/>
            <p:nvPr/>
          </p:nvSpPr>
          <p:spPr>
            <a:xfrm>
              <a:off x="7241865" y="1300390"/>
              <a:ext cx="398761" cy="1100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33A59E7B-97DB-DDDE-5187-82B1DEDED657}"/>
                </a:ext>
              </a:extLst>
            </p:cNvPr>
            <p:cNvSpPr/>
            <p:nvPr/>
          </p:nvSpPr>
          <p:spPr>
            <a:xfrm>
              <a:off x="4596744" y="1431999"/>
              <a:ext cx="305266" cy="9429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792E70B2-7127-92DE-EB8E-EB0284568746}"/>
                </a:ext>
              </a:extLst>
            </p:cNvPr>
            <p:cNvSpPr/>
            <p:nvPr/>
          </p:nvSpPr>
          <p:spPr>
            <a:xfrm>
              <a:off x="6536692" y="2931936"/>
              <a:ext cx="352245" cy="120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2373BA42-0487-EAF2-5F0D-E9C5FFF67565}"/>
                </a:ext>
              </a:extLst>
            </p:cNvPr>
            <p:cNvSpPr/>
            <p:nvPr/>
          </p:nvSpPr>
          <p:spPr>
            <a:xfrm>
              <a:off x="5403898" y="3275696"/>
              <a:ext cx="178754" cy="72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043DB8D0-EF69-8AFA-B4A0-1E84A1CD0534}"/>
                </a:ext>
              </a:extLst>
            </p:cNvPr>
            <p:cNvSpPr/>
            <p:nvPr/>
          </p:nvSpPr>
          <p:spPr>
            <a:xfrm>
              <a:off x="5336292" y="3964535"/>
              <a:ext cx="178754" cy="725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8" name="ZoneTexte 17">
            <a:extLst>
              <a:ext uri="{FF2B5EF4-FFF2-40B4-BE49-F238E27FC236}">
                <a16:creationId xmlns:a16="http://schemas.microsoft.com/office/drawing/2014/main" id="{EB067906-3B24-61E2-EA07-B93C6BA7E334}"/>
              </a:ext>
            </a:extLst>
          </p:cNvPr>
          <p:cNvSpPr txBox="1"/>
          <p:nvPr/>
        </p:nvSpPr>
        <p:spPr>
          <a:xfrm>
            <a:off x="4042611" y="4716379"/>
            <a:ext cx="4120356" cy="307777"/>
          </a:xfrm>
          <a:prstGeom prst="rect">
            <a:avLst/>
          </a:prstGeom>
          <a:noFill/>
        </p:spPr>
        <p:txBody>
          <a:bodyPr wrap="square" rtlCol="0">
            <a:spAutoFit/>
          </a:bodyPr>
          <a:lstStyle/>
          <a:p>
            <a:r>
              <a:rPr lang="it-IT" dirty="0"/>
              <a:t>Chat realizzata a marzo 2023 (problema corretto)</a:t>
            </a:r>
            <a:endParaRPr lang="fr-FR" dirty="0"/>
          </a:p>
        </p:txBody>
      </p:sp>
    </p:spTree>
    <p:extLst>
      <p:ext uri="{BB962C8B-B14F-4D97-AF65-F5344CB8AC3E}">
        <p14:creationId xmlns:p14="http://schemas.microsoft.com/office/powerpoint/2010/main" val="3620481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35;p36">
            <a:extLst>
              <a:ext uri="{FF2B5EF4-FFF2-40B4-BE49-F238E27FC236}">
                <a16:creationId xmlns:a16="http://schemas.microsoft.com/office/drawing/2014/main" id="{EC986C01-60A3-9572-6DEF-350D99C6775D}"/>
              </a:ext>
            </a:extLst>
          </p:cNvPr>
          <p:cNvSpPr txBox="1">
            <a:spLocks/>
          </p:cNvSpPr>
          <p:nvPr/>
        </p:nvSpPr>
        <p:spPr>
          <a:xfrm>
            <a:off x="365618" y="253831"/>
            <a:ext cx="859936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800" b="1" dirty="0">
                <a:latin typeface="Syne" panose="020B0604020202020204" charset="0"/>
              </a:rPr>
              <a:t>ChatGPT - 2023</a:t>
            </a:r>
          </a:p>
        </p:txBody>
      </p:sp>
      <p:pic>
        <p:nvPicPr>
          <p:cNvPr id="10" name="Image 9">
            <a:extLst>
              <a:ext uri="{FF2B5EF4-FFF2-40B4-BE49-F238E27FC236}">
                <a16:creationId xmlns:a16="http://schemas.microsoft.com/office/drawing/2014/main" id="{765D8E81-0C08-F7A2-7829-F93377401DDA}"/>
              </a:ext>
            </a:extLst>
          </p:cNvPr>
          <p:cNvPicPr>
            <a:picLocks noChangeAspect="1"/>
          </p:cNvPicPr>
          <p:nvPr/>
        </p:nvPicPr>
        <p:blipFill rotWithShape="1">
          <a:blip r:embed="rId3"/>
          <a:srcRect r="3998"/>
          <a:stretch/>
        </p:blipFill>
        <p:spPr>
          <a:xfrm>
            <a:off x="1391220" y="971310"/>
            <a:ext cx="6220046" cy="2952989"/>
          </a:xfrm>
          <a:prstGeom prst="rect">
            <a:avLst/>
          </a:prstGeom>
        </p:spPr>
      </p:pic>
      <p:pic>
        <p:nvPicPr>
          <p:cNvPr id="19" name="Image 18">
            <a:extLst>
              <a:ext uri="{FF2B5EF4-FFF2-40B4-BE49-F238E27FC236}">
                <a16:creationId xmlns:a16="http://schemas.microsoft.com/office/drawing/2014/main" id="{542D77F8-5EAF-27B1-94FF-AD1B7BAE0450}"/>
              </a:ext>
            </a:extLst>
          </p:cNvPr>
          <p:cNvPicPr>
            <a:picLocks noChangeAspect="1"/>
          </p:cNvPicPr>
          <p:nvPr/>
        </p:nvPicPr>
        <p:blipFill>
          <a:blip r:embed="rId4"/>
          <a:stretch>
            <a:fillRect/>
          </a:stretch>
        </p:blipFill>
        <p:spPr>
          <a:xfrm>
            <a:off x="182861" y="971310"/>
            <a:ext cx="8636763" cy="2692924"/>
          </a:xfrm>
          <a:prstGeom prst="rect">
            <a:avLst/>
          </a:prstGeom>
        </p:spPr>
      </p:pic>
      <p:pic>
        <p:nvPicPr>
          <p:cNvPr id="21" name="Image 20">
            <a:extLst>
              <a:ext uri="{FF2B5EF4-FFF2-40B4-BE49-F238E27FC236}">
                <a16:creationId xmlns:a16="http://schemas.microsoft.com/office/drawing/2014/main" id="{F13AC467-CAC3-251A-968E-7605D839F054}"/>
              </a:ext>
            </a:extLst>
          </p:cNvPr>
          <p:cNvPicPr>
            <a:picLocks noChangeAspect="1"/>
          </p:cNvPicPr>
          <p:nvPr/>
        </p:nvPicPr>
        <p:blipFill>
          <a:blip r:embed="rId5"/>
          <a:stretch>
            <a:fillRect/>
          </a:stretch>
        </p:blipFill>
        <p:spPr>
          <a:xfrm>
            <a:off x="179018" y="826531"/>
            <a:ext cx="8599364" cy="4027250"/>
          </a:xfrm>
          <a:prstGeom prst="rect">
            <a:avLst/>
          </a:prstGeom>
        </p:spPr>
      </p:pic>
    </p:spTree>
    <p:extLst>
      <p:ext uri="{BB962C8B-B14F-4D97-AF65-F5344CB8AC3E}">
        <p14:creationId xmlns:p14="http://schemas.microsoft.com/office/powerpoint/2010/main" val="58692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490BB6D9-E69D-D8E7-2976-B9E79A0AC7C4}"/>
              </a:ext>
            </a:extLst>
          </p:cNvPr>
          <p:cNvPicPr>
            <a:picLocks noChangeAspect="1"/>
          </p:cNvPicPr>
          <p:nvPr/>
        </p:nvPicPr>
        <p:blipFill>
          <a:blip r:embed="rId2"/>
          <a:stretch>
            <a:fillRect/>
          </a:stretch>
        </p:blipFill>
        <p:spPr>
          <a:xfrm>
            <a:off x="1284129" y="2180391"/>
            <a:ext cx="6436797" cy="2762574"/>
          </a:xfrm>
          <a:prstGeom prst="rect">
            <a:avLst/>
          </a:prstGeom>
        </p:spPr>
      </p:pic>
      <p:pic>
        <p:nvPicPr>
          <p:cNvPr id="6" name="Image 5">
            <a:extLst>
              <a:ext uri="{FF2B5EF4-FFF2-40B4-BE49-F238E27FC236}">
                <a16:creationId xmlns:a16="http://schemas.microsoft.com/office/drawing/2014/main" id="{C6C9103E-F946-8523-F3D1-46789E1B4226}"/>
              </a:ext>
            </a:extLst>
          </p:cNvPr>
          <p:cNvPicPr>
            <a:picLocks noChangeAspect="1"/>
          </p:cNvPicPr>
          <p:nvPr/>
        </p:nvPicPr>
        <p:blipFill>
          <a:blip r:embed="rId3"/>
          <a:stretch>
            <a:fillRect/>
          </a:stretch>
        </p:blipFill>
        <p:spPr>
          <a:xfrm>
            <a:off x="1284129" y="173388"/>
            <a:ext cx="6436797" cy="2034070"/>
          </a:xfrm>
          <a:prstGeom prst="rect">
            <a:avLst/>
          </a:prstGeom>
        </p:spPr>
      </p:pic>
      <p:pic>
        <p:nvPicPr>
          <p:cNvPr id="8" name="Image 7">
            <a:extLst>
              <a:ext uri="{FF2B5EF4-FFF2-40B4-BE49-F238E27FC236}">
                <a16:creationId xmlns:a16="http://schemas.microsoft.com/office/drawing/2014/main" id="{EB58173F-E396-85E0-6A7F-8EED7B210ED7}"/>
              </a:ext>
            </a:extLst>
          </p:cNvPr>
          <p:cNvPicPr>
            <a:picLocks noChangeAspect="1"/>
          </p:cNvPicPr>
          <p:nvPr/>
        </p:nvPicPr>
        <p:blipFill rotWithShape="1">
          <a:blip r:embed="rId4"/>
          <a:srcRect t="13517" b="17468"/>
          <a:stretch/>
        </p:blipFill>
        <p:spPr>
          <a:xfrm>
            <a:off x="1423074" y="296725"/>
            <a:ext cx="1800476" cy="460228"/>
          </a:xfrm>
          <a:prstGeom prst="rect">
            <a:avLst/>
          </a:prstGeom>
        </p:spPr>
      </p:pic>
      <p:sp>
        <p:nvSpPr>
          <p:cNvPr id="9" name="ZoneTexte 8">
            <a:extLst>
              <a:ext uri="{FF2B5EF4-FFF2-40B4-BE49-F238E27FC236}">
                <a16:creationId xmlns:a16="http://schemas.microsoft.com/office/drawing/2014/main" id="{B5BD6CE1-5867-88DC-AF7D-58C72D618058}"/>
              </a:ext>
            </a:extLst>
          </p:cNvPr>
          <p:cNvSpPr txBox="1"/>
          <p:nvPr/>
        </p:nvSpPr>
        <p:spPr>
          <a:xfrm>
            <a:off x="5843681" y="4712613"/>
            <a:ext cx="2488864" cy="430887"/>
          </a:xfrm>
          <a:prstGeom prst="rect">
            <a:avLst/>
          </a:prstGeom>
          <a:noFill/>
        </p:spPr>
        <p:txBody>
          <a:bodyPr wrap="square" rtlCol="0">
            <a:spAutoFit/>
          </a:bodyPr>
          <a:lstStyle/>
          <a:p>
            <a:r>
              <a:rPr lang="fr-FR" sz="1050" dirty="0">
                <a:hlinkClick r:id="rId5"/>
              </a:rPr>
              <a:t>https://www.wired.it/article/avvocato-chatgpt-documento-legale/</a:t>
            </a:r>
            <a:r>
              <a:rPr lang="fr-FR" sz="1050" dirty="0"/>
              <a:t> </a:t>
            </a:r>
          </a:p>
        </p:txBody>
      </p:sp>
      <p:pic>
        <p:nvPicPr>
          <p:cNvPr id="11" name="Image 10">
            <a:extLst>
              <a:ext uri="{FF2B5EF4-FFF2-40B4-BE49-F238E27FC236}">
                <a16:creationId xmlns:a16="http://schemas.microsoft.com/office/drawing/2014/main" id="{5EAB9F6A-F268-5DC6-FBAE-68C6EF3F08E6}"/>
              </a:ext>
            </a:extLst>
          </p:cNvPr>
          <p:cNvPicPr>
            <a:picLocks noChangeAspect="1"/>
          </p:cNvPicPr>
          <p:nvPr/>
        </p:nvPicPr>
        <p:blipFill>
          <a:blip r:embed="rId6"/>
          <a:stretch>
            <a:fillRect/>
          </a:stretch>
        </p:blipFill>
        <p:spPr>
          <a:xfrm>
            <a:off x="1377822" y="1896016"/>
            <a:ext cx="6249409" cy="3128040"/>
          </a:xfrm>
          <a:prstGeom prst="rect">
            <a:avLst/>
          </a:prstGeom>
        </p:spPr>
      </p:pic>
    </p:spTree>
    <p:extLst>
      <p:ext uri="{BB962C8B-B14F-4D97-AF65-F5344CB8AC3E}">
        <p14:creationId xmlns:p14="http://schemas.microsoft.com/office/powerpoint/2010/main" val="409607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DABCD8-D6B3-DB91-C31B-04F7E321C57F}"/>
              </a:ext>
            </a:extLst>
          </p:cNvPr>
          <p:cNvSpPr>
            <a:spLocks noGrp="1"/>
          </p:cNvSpPr>
          <p:nvPr>
            <p:ph type="title"/>
          </p:nvPr>
        </p:nvSpPr>
        <p:spPr/>
        <p:txBody>
          <a:bodyPr/>
          <a:lstStyle/>
          <a:p>
            <a:r>
              <a:rPr lang="it-IT" dirty="0"/>
              <a:t>AI e voce: doppiatori inutili?</a:t>
            </a:r>
            <a:endParaRPr lang="fr-FR" dirty="0"/>
          </a:p>
        </p:txBody>
      </p:sp>
      <p:sp>
        <p:nvSpPr>
          <p:cNvPr id="3" name="Sous-titre 2">
            <a:extLst>
              <a:ext uri="{FF2B5EF4-FFF2-40B4-BE49-F238E27FC236}">
                <a16:creationId xmlns:a16="http://schemas.microsoft.com/office/drawing/2014/main" id="{463DA337-A19E-8785-9001-44521A37EA9A}"/>
              </a:ext>
            </a:extLst>
          </p:cNvPr>
          <p:cNvSpPr>
            <a:spLocks noGrp="1"/>
          </p:cNvSpPr>
          <p:nvPr>
            <p:ph type="subTitle" idx="1"/>
          </p:nvPr>
        </p:nvSpPr>
        <p:spPr/>
        <p:txBody>
          <a:bodyPr/>
          <a:lstStyle/>
          <a:p>
            <a:r>
              <a:rPr lang="it-IT" dirty="0"/>
              <a:t>Video virali di film e serie doppiati in un’altra lingua… con le voci «originali» degli attori!</a:t>
            </a:r>
            <a:endParaRPr lang="fr-FR" dirty="0"/>
          </a:p>
        </p:txBody>
      </p:sp>
      <p:pic>
        <p:nvPicPr>
          <p:cNvPr id="5" name="Média en ligne 4" title="The Theorem (il teorema)">
            <a:hlinkClick r:id="" action="ppaction://media"/>
            <a:extLst>
              <a:ext uri="{FF2B5EF4-FFF2-40B4-BE49-F238E27FC236}">
                <a16:creationId xmlns:a16="http://schemas.microsoft.com/office/drawing/2014/main" id="{2CC71782-0CE9-88FA-D287-642E2200C0B8}"/>
              </a:ext>
            </a:extLst>
          </p:cNvPr>
          <p:cNvPicPr>
            <a:picLocks noRot="1" noChangeAspect="1"/>
          </p:cNvPicPr>
          <p:nvPr>
            <a:videoFile r:link="rId1"/>
          </p:nvPr>
        </p:nvPicPr>
        <p:blipFill>
          <a:blip r:embed="rId3"/>
          <a:stretch>
            <a:fillRect/>
          </a:stretch>
        </p:blipFill>
        <p:spPr>
          <a:xfrm>
            <a:off x="2641438" y="2228485"/>
            <a:ext cx="3861124" cy="2181535"/>
          </a:xfrm>
          <a:prstGeom prst="rect">
            <a:avLst/>
          </a:prstGeom>
        </p:spPr>
      </p:pic>
    </p:spTree>
    <p:extLst>
      <p:ext uri="{BB962C8B-B14F-4D97-AF65-F5344CB8AC3E}">
        <p14:creationId xmlns:p14="http://schemas.microsoft.com/office/powerpoint/2010/main" val="342821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D5AA54-D1A9-FA79-4925-AEF8C1C55328}"/>
              </a:ext>
            </a:extLst>
          </p:cNvPr>
          <p:cNvSpPr>
            <a:spLocks noGrp="1"/>
          </p:cNvSpPr>
          <p:nvPr>
            <p:ph type="title"/>
          </p:nvPr>
        </p:nvSpPr>
        <p:spPr>
          <a:xfrm>
            <a:off x="720000" y="79410"/>
            <a:ext cx="7704000" cy="572700"/>
          </a:xfrm>
        </p:spPr>
        <p:txBody>
          <a:bodyPr/>
          <a:lstStyle/>
          <a:p>
            <a:r>
              <a:rPr lang="it-IT" sz="2400" dirty="0"/>
              <a:t>I tasks in linguistica computazionale</a:t>
            </a:r>
            <a:endParaRPr lang="fr-FR" sz="2400" dirty="0"/>
          </a:p>
        </p:txBody>
      </p:sp>
      <p:pic>
        <p:nvPicPr>
          <p:cNvPr id="6" name="Image 5" descr="Une image contenant capture d’écran, texte, Caractère coloré, diagramme&#10;&#10;Description générée automatiquement">
            <a:extLst>
              <a:ext uri="{FF2B5EF4-FFF2-40B4-BE49-F238E27FC236}">
                <a16:creationId xmlns:a16="http://schemas.microsoft.com/office/drawing/2014/main" id="{BF4BF4B6-06CB-732C-4790-E66E6A531590}"/>
              </a:ext>
            </a:extLst>
          </p:cNvPr>
          <p:cNvPicPr>
            <a:picLocks noChangeAspect="1"/>
          </p:cNvPicPr>
          <p:nvPr/>
        </p:nvPicPr>
        <p:blipFill rotWithShape="1">
          <a:blip r:embed="rId2"/>
          <a:srcRect r="66165" b="61064"/>
          <a:stretch/>
        </p:blipFill>
        <p:spPr>
          <a:xfrm>
            <a:off x="1817308" y="721718"/>
            <a:ext cx="4565326" cy="4018964"/>
          </a:xfrm>
          <a:prstGeom prst="rect">
            <a:avLst/>
          </a:prstGeom>
        </p:spPr>
      </p:pic>
    </p:spTree>
    <p:extLst>
      <p:ext uri="{BB962C8B-B14F-4D97-AF65-F5344CB8AC3E}">
        <p14:creationId xmlns:p14="http://schemas.microsoft.com/office/powerpoint/2010/main" val="1695099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98;p34">
            <a:extLst>
              <a:ext uri="{FF2B5EF4-FFF2-40B4-BE49-F238E27FC236}">
                <a16:creationId xmlns:a16="http://schemas.microsoft.com/office/drawing/2014/main" id="{2C42813A-03A5-EEC6-9A15-26493EFBB10D}"/>
              </a:ext>
            </a:extLst>
          </p:cNvPr>
          <p:cNvSpPr/>
          <p:nvPr/>
        </p:nvSpPr>
        <p:spPr>
          <a:xfrm>
            <a:off x="6898525"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4" name="Google Shape;1499;p34">
            <a:extLst>
              <a:ext uri="{FF2B5EF4-FFF2-40B4-BE49-F238E27FC236}">
                <a16:creationId xmlns:a16="http://schemas.microsoft.com/office/drawing/2014/main" id="{A5CDAEDE-7DD1-F11E-9CCB-AC85E45D1183}"/>
              </a:ext>
            </a:extLst>
          </p:cNvPr>
          <p:cNvSpPr/>
          <p:nvPr/>
        </p:nvSpPr>
        <p:spPr>
          <a:xfrm>
            <a:off x="4192500"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5" name="Google Shape;1500;p34">
            <a:extLst>
              <a:ext uri="{FF2B5EF4-FFF2-40B4-BE49-F238E27FC236}">
                <a16:creationId xmlns:a16="http://schemas.microsoft.com/office/drawing/2014/main" id="{93342507-C645-05AF-2A66-1D4A3C7063A7}"/>
              </a:ext>
            </a:extLst>
          </p:cNvPr>
          <p:cNvSpPr/>
          <p:nvPr/>
        </p:nvSpPr>
        <p:spPr>
          <a:xfrm>
            <a:off x="1486475" y="3009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6" name="Google Shape;1501;p34">
            <a:extLst>
              <a:ext uri="{FF2B5EF4-FFF2-40B4-BE49-F238E27FC236}">
                <a16:creationId xmlns:a16="http://schemas.microsoft.com/office/drawing/2014/main" id="{B1154317-582E-EAEA-873F-77B46B7A4798}"/>
              </a:ext>
            </a:extLst>
          </p:cNvPr>
          <p:cNvSpPr/>
          <p:nvPr/>
        </p:nvSpPr>
        <p:spPr>
          <a:xfrm>
            <a:off x="6898525"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7" name="Google Shape;1502;p34">
            <a:extLst>
              <a:ext uri="{FF2B5EF4-FFF2-40B4-BE49-F238E27FC236}">
                <a16:creationId xmlns:a16="http://schemas.microsoft.com/office/drawing/2014/main" id="{925C337A-5729-0EA8-1412-619A3C099BF1}"/>
              </a:ext>
            </a:extLst>
          </p:cNvPr>
          <p:cNvSpPr/>
          <p:nvPr/>
        </p:nvSpPr>
        <p:spPr>
          <a:xfrm>
            <a:off x="4192500"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8" name="Google Shape;1503;p34">
            <a:extLst>
              <a:ext uri="{FF2B5EF4-FFF2-40B4-BE49-F238E27FC236}">
                <a16:creationId xmlns:a16="http://schemas.microsoft.com/office/drawing/2014/main" id="{CD82E9F5-6017-CE36-6B2E-BC8CE62C82D0}"/>
              </a:ext>
            </a:extLst>
          </p:cNvPr>
          <p:cNvSpPr/>
          <p:nvPr/>
        </p:nvSpPr>
        <p:spPr>
          <a:xfrm>
            <a:off x="1486475" y="1104325"/>
            <a:ext cx="759000" cy="759000"/>
          </a:xfrm>
          <a:prstGeom prst="ellipse">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gtree"/>
              <a:ea typeface="Figtree"/>
              <a:cs typeface="Figtree"/>
              <a:sym typeface="Figtree"/>
            </a:endParaRPr>
          </a:p>
        </p:txBody>
      </p:sp>
      <p:sp>
        <p:nvSpPr>
          <p:cNvPr id="9" name="Google Shape;1504;p34">
            <a:extLst>
              <a:ext uri="{FF2B5EF4-FFF2-40B4-BE49-F238E27FC236}">
                <a16:creationId xmlns:a16="http://schemas.microsoft.com/office/drawing/2014/main" id="{DE7DDB15-E282-4B58-9155-42A8F7BA3945}"/>
              </a:ext>
            </a:extLst>
          </p:cNvPr>
          <p:cNvSpPr txBox="1">
            <a:spLocks noGrp="1"/>
          </p:cNvSpPr>
          <p:nvPr>
            <p:ph type="title"/>
          </p:nvPr>
        </p:nvSpPr>
        <p:spPr>
          <a:xfrm>
            <a:off x="713225" y="21981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sz="3200" dirty="0"/>
              <a:t>Sommario</a:t>
            </a:r>
            <a:endParaRPr sz="3200" dirty="0"/>
          </a:p>
        </p:txBody>
      </p:sp>
      <p:sp>
        <p:nvSpPr>
          <p:cNvPr id="10" name="Google Shape;1505;p34">
            <a:extLst>
              <a:ext uri="{FF2B5EF4-FFF2-40B4-BE49-F238E27FC236}">
                <a16:creationId xmlns:a16="http://schemas.microsoft.com/office/drawing/2014/main" id="{5A9B9960-E786-0AC8-E689-59020EE296A5}"/>
              </a:ext>
            </a:extLst>
          </p:cNvPr>
          <p:cNvSpPr txBox="1">
            <a:spLocks/>
          </p:cNvSpPr>
          <p:nvPr/>
        </p:nvSpPr>
        <p:spPr>
          <a:xfrm>
            <a:off x="3419250" y="4054444"/>
            <a:ext cx="2305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a:latin typeface="Golos Text" panose="020B0604020202020204" charset="0"/>
                <a:cs typeface="Golos Text" panose="020B0604020202020204" charset="0"/>
              </a:rPr>
              <a:t>Testare una pipeline di trattamento automatico – dal vostro computer !</a:t>
            </a:r>
            <a:endParaRPr lang="it-IT" sz="1600" dirty="0">
              <a:solidFill>
                <a:srgbClr val="666666"/>
              </a:solidFill>
              <a:latin typeface="Golos Text" panose="020B0604020202020204" charset="0"/>
              <a:cs typeface="Golos Text" panose="020B0604020202020204" charset="0"/>
            </a:endParaRPr>
          </a:p>
        </p:txBody>
      </p:sp>
      <p:sp>
        <p:nvSpPr>
          <p:cNvPr id="11" name="Google Shape;1506;p34">
            <a:extLst>
              <a:ext uri="{FF2B5EF4-FFF2-40B4-BE49-F238E27FC236}">
                <a16:creationId xmlns:a16="http://schemas.microsoft.com/office/drawing/2014/main" id="{8EC67D44-3C24-AD77-92BE-BA65C87C1B4A}"/>
              </a:ext>
            </a:extLst>
          </p:cNvPr>
          <p:cNvSpPr txBox="1">
            <a:spLocks/>
          </p:cNvSpPr>
          <p:nvPr/>
        </p:nvSpPr>
        <p:spPr>
          <a:xfrm>
            <a:off x="713225" y="2121481"/>
            <a:ext cx="2305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latin typeface="Golos Text" panose="020B0604020202020204" charset="0"/>
                <a:cs typeface="Golos Text" panose="020B0604020202020204" charset="0"/>
              </a:rPr>
              <a:t>Nascita, primo declino </a:t>
            </a:r>
          </a:p>
          <a:p>
            <a:pPr algn="ctr"/>
            <a:r>
              <a:rPr lang="it-IT" dirty="0">
                <a:latin typeface="Golos Text" panose="020B0604020202020204" charset="0"/>
                <a:cs typeface="Golos Text" panose="020B0604020202020204" charset="0"/>
              </a:rPr>
              <a:t>e rinascita</a:t>
            </a:r>
          </a:p>
        </p:txBody>
      </p:sp>
      <p:sp>
        <p:nvSpPr>
          <p:cNvPr id="12" name="Google Shape;1507;p34">
            <a:extLst>
              <a:ext uri="{FF2B5EF4-FFF2-40B4-BE49-F238E27FC236}">
                <a16:creationId xmlns:a16="http://schemas.microsoft.com/office/drawing/2014/main" id="{E6A4A755-56AB-7A2D-786A-97AC0A9AFF34}"/>
              </a:ext>
            </a:extLst>
          </p:cNvPr>
          <p:cNvSpPr txBox="1">
            <a:spLocks/>
          </p:cNvSpPr>
          <p:nvPr/>
        </p:nvSpPr>
        <p:spPr>
          <a:xfrm>
            <a:off x="447365" y="4054444"/>
            <a:ext cx="2837219"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latin typeface="Golos Text" panose="020B0604020202020204" charset="0"/>
                <a:cs typeface="Golos Text" panose="020B0604020202020204" charset="0"/>
              </a:rPr>
              <a:t>Cosa hanno a che fare lupi, gatti, robot e streghe con la linguistica computazionale</a:t>
            </a:r>
          </a:p>
        </p:txBody>
      </p:sp>
      <p:sp>
        <p:nvSpPr>
          <p:cNvPr id="13" name="Google Shape;1508;p34">
            <a:extLst>
              <a:ext uri="{FF2B5EF4-FFF2-40B4-BE49-F238E27FC236}">
                <a16:creationId xmlns:a16="http://schemas.microsoft.com/office/drawing/2014/main" id="{3DC75F1A-0A18-670C-2FB7-3F74E361FC61}"/>
              </a:ext>
            </a:extLst>
          </p:cNvPr>
          <p:cNvSpPr txBox="1">
            <a:spLocks/>
          </p:cNvSpPr>
          <p:nvPr/>
        </p:nvSpPr>
        <p:spPr>
          <a:xfrm>
            <a:off x="3419250" y="2121481"/>
            <a:ext cx="2424338"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latin typeface="Golos Text" panose="020B0604020202020204" charset="0"/>
                <a:cs typeface="Golos Text" panose="020B0604020202020204" charset="0"/>
              </a:rPr>
              <a:t>Ovvero come funziona un programma di linguistica computazionale</a:t>
            </a:r>
          </a:p>
        </p:txBody>
      </p:sp>
      <p:sp>
        <p:nvSpPr>
          <p:cNvPr id="14" name="Google Shape;1509;p34">
            <a:extLst>
              <a:ext uri="{FF2B5EF4-FFF2-40B4-BE49-F238E27FC236}">
                <a16:creationId xmlns:a16="http://schemas.microsoft.com/office/drawing/2014/main" id="{67FEDAD9-3F9C-D487-E566-3FFDA139792D}"/>
              </a:ext>
            </a:extLst>
          </p:cNvPr>
          <p:cNvSpPr txBox="1">
            <a:spLocks/>
          </p:cNvSpPr>
          <p:nvPr/>
        </p:nvSpPr>
        <p:spPr>
          <a:xfrm>
            <a:off x="1415375" y="1300975"/>
            <a:ext cx="901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a:latin typeface="Syne" panose="020B0604020202020204" charset="0"/>
              </a:rPr>
              <a:t>01</a:t>
            </a:r>
            <a:endParaRPr lang="en" sz="2800" b="1" dirty="0">
              <a:latin typeface="Syne" panose="020B0604020202020204" charset="0"/>
            </a:endParaRPr>
          </a:p>
        </p:txBody>
      </p:sp>
      <p:sp>
        <p:nvSpPr>
          <p:cNvPr id="15" name="Google Shape;1510;p34">
            <a:extLst>
              <a:ext uri="{FF2B5EF4-FFF2-40B4-BE49-F238E27FC236}">
                <a16:creationId xmlns:a16="http://schemas.microsoft.com/office/drawing/2014/main" id="{69AB1ED0-C81F-3342-4268-CD6C9B335127}"/>
              </a:ext>
            </a:extLst>
          </p:cNvPr>
          <p:cNvSpPr txBox="1">
            <a:spLocks/>
          </p:cNvSpPr>
          <p:nvPr/>
        </p:nvSpPr>
        <p:spPr>
          <a:xfrm>
            <a:off x="4121400" y="3205975"/>
            <a:ext cx="901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a:latin typeface="Syne" panose="020B0604020202020204" charset="0"/>
              </a:rPr>
              <a:t>05</a:t>
            </a:r>
          </a:p>
        </p:txBody>
      </p:sp>
      <p:sp>
        <p:nvSpPr>
          <p:cNvPr id="16" name="Google Shape;1511;p34">
            <a:extLst>
              <a:ext uri="{FF2B5EF4-FFF2-40B4-BE49-F238E27FC236}">
                <a16:creationId xmlns:a16="http://schemas.microsoft.com/office/drawing/2014/main" id="{E1A197FB-AFFC-FE47-57AB-42DFC6A7804F}"/>
              </a:ext>
            </a:extLst>
          </p:cNvPr>
          <p:cNvSpPr txBox="1">
            <a:spLocks/>
          </p:cNvSpPr>
          <p:nvPr/>
        </p:nvSpPr>
        <p:spPr>
          <a:xfrm>
            <a:off x="1415375" y="3205975"/>
            <a:ext cx="901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a:latin typeface="Syne" panose="020B0604020202020204" charset="0"/>
              </a:rPr>
              <a:t>04</a:t>
            </a:r>
          </a:p>
        </p:txBody>
      </p:sp>
      <p:sp>
        <p:nvSpPr>
          <p:cNvPr id="17" name="Google Shape;1512;p34">
            <a:extLst>
              <a:ext uri="{FF2B5EF4-FFF2-40B4-BE49-F238E27FC236}">
                <a16:creationId xmlns:a16="http://schemas.microsoft.com/office/drawing/2014/main" id="{F5F5B785-2D01-4986-3454-4ACBE0CCD87C}"/>
              </a:ext>
            </a:extLst>
          </p:cNvPr>
          <p:cNvSpPr txBox="1">
            <a:spLocks/>
          </p:cNvSpPr>
          <p:nvPr/>
        </p:nvSpPr>
        <p:spPr>
          <a:xfrm>
            <a:off x="4121400" y="1300975"/>
            <a:ext cx="901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a:latin typeface="Syne" panose="020B0604020202020204" charset="0"/>
              </a:rPr>
              <a:t>02</a:t>
            </a:r>
            <a:endParaRPr lang="en" sz="2800" b="1" dirty="0">
              <a:latin typeface="Syne" panose="020B0604020202020204" charset="0"/>
            </a:endParaRPr>
          </a:p>
        </p:txBody>
      </p:sp>
      <p:sp>
        <p:nvSpPr>
          <p:cNvPr id="18" name="Google Shape;1514;p34">
            <a:extLst>
              <a:ext uri="{FF2B5EF4-FFF2-40B4-BE49-F238E27FC236}">
                <a16:creationId xmlns:a16="http://schemas.microsoft.com/office/drawing/2014/main" id="{ABC99CDB-1CC9-F49D-42E3-27AF192C226C}"/>
              </a:ext>
            </a:extLst>
          </p:cNvPr>
          <p:cNvSpPr txBox="1">
            <a:spLocks/>
          </p:cNvSpPr>
          <p:nvPr/>
        </p:nvSpPr>
        <p:spPr>
          <a:xfrm>
            <a:off x="6125275" y="2169277"/>
            <a:ext cx="2305500"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latin typeface="Golos Text" panose="020B0604020202020204" charset="0"/>
                <a:cs typeface="Golos Text" panose="020B0604020202020204" charset="0"/>
              </a:rPr>
              <a:t>Cos’è un corpus?</a:t>
            </a:r>
          </a:p>
        </p:txBody>
      </p:sp>
      <p:sp>
        <p:nvSpPr>
          <p:cNvPr id="19" name="Google Shape;1515;p34">
            <a:extLst>
              <a:ext uri="{FF2B5EF4-FFF2-40B4-BE49-F238E27FC236}">
                <a16:creationId xmlns:a16="http://schemas.microsoft.com/office/drawing/2014/main" id="{180A1A94-8BC8-AC6E-EDF9-D4C10202722C}"/>
              </a:ext>
            </a:extLst>
          </p:cNvPr>
          <p:cNvSpPr txBox="1">
            <a:spLocks/>
          </p:cNvSpPr>
          <p:nvPr/>
        </p:nvSpPr>
        <p:spPr>
          <a:xfrm>
            <a:off x="6827425" y="3205975"/>
            <a:ext cx="901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a:latin typeface="Syne" panose="020B0604020202020204" charset="0"/>
              </a:rPr>
              <a:t>06</a:t>
            </a:r>
          </a:p>
        </p:txBody>
      </p:sp>
      <p:sp>
        <p:nvSpPr>
          <p:cNvPr id="20" name="Google Shape;1516;p34">
            <a:extLst>
              <a:ext uri="{FF2B5EF4-FFF2-40B4-BE49-F238E27FC236}">
                <a16:creationId xmlns:a16="http://schemas.microsoft.com/office/drawing/2014/main" id="{B93C126D-C1DD-6889-518C-2FCA7033A69F}"/>
              </a:ext>
            </a:extLst>
          </p:cNvPr>
          <p:cNvSpPr txBox="1">
            <a:spLocks/>
          </p:cNvSpPr>
          <p:nvPr/>
        </p:nvSpPr>
        <p:spPr>
          <a:xfrm>
            <a:off x="6827425" y="1300975"/>
            <a:ext cx="901200" cy="365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2800" b="1">
                <a:latin typeface="Syne" panose="020B0604020202020204" charset="0"/>
              </a:rPr>
              <a:t>03</a:t>
            </a:r>
          </a:p>
        </p:txBody>
      </p:sp>
      <p:sp>
        <p:nvSpPr>
          <p:cNvPr id="21" name="Google Shape;1517;p34">
            <a:extLst>
              <a:ext uri="{FF2B5EF4-FFF2-40B4-BE49-F238E27FC236}">
                <a16:creationId xmlns:a16="http://schemas.microsoft.com/office/drawing/2014/main" id="{C9ED6219-887D-6A1C-2FE4-E4B57BB80401}"/>
              </a:ext>
            </a:extLst>
          </p:cNvPr>
          <p:cNvSpPr txBox="1">
            <a:spLocks/>
          </p:cNvSpPr>
          <p:nvPr/>
        </p:nvSpPr>
        <p:spPr>
          <a:xfrm>
            <a:off x="713225" y="1926523"/>
            <a:ext cx="2305500" cy="385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dirty="0" err="1">
                <a:latin typeface="Golos Text" panose="020B0604020202020204" charset="0"/>
                <a:cs typeface="Golos Text" panose="020B0604020202020204" charset="0"/>
              </a:rPr>
              <a:t>Storia</a:t>
            </a:r>
            <a:r>
              <a:rPr lang="fr-FR" dirty="0">
                <a:latin typeface="Golos Text" panose="020B0604020202020204" charset="0"/>
                <a:cs typeface="Golos Text" panose="020B0604020202020204" charset="0"/>
              </a:rPr>
              <a:t> </a:t>
            </a:r>
            <a:r>
              <a:rPr lang="fr-FR" dirty="0" err="1">
                <a:latin typeface="Golos Text" panose="020B0604020202020204" charset="0"/>
                <a:cs typeface="Golos Text" panose="020B0604020202020204" charset="0"/>
              </a:rPr>
              <a:t>del</a:t>
            </a:r>
            <a:r>
              <a:rPr lang="fr-FR" dirty="0">
                <a:latin typeface="Golos Text" panose="020B0604020202020204" charset="0"/>
                <a:cs typeface="Golos Text" panose="020B0604020202020204" charset="0"/>
              </a:rPr>
              <a:t> NLP</a:t>
            </a:r>
          </a:p>
        </p:txBody>
      </p:sp>
      <p:sp>
        <p:nvSpPr>
          <p:cNvPr id="22" name="Google Shape;1518;p34">
            <a:extLst>
              <a:ext uri="{FF2B5EF4-FFF2-40B4-BE49-F238E27FC236}">
                <a16:creationId xmlns:a16="http://schemas.microsoft.com/office/drawing/2014/main" id="{8B64FE10-E45B-D14D-61C2-2803AD22BA20}"/>
              </a:ext>
            </a:extLst>
          </p:cNvPr>
          <p:cNvSpPr txBox="1">
            <a:spLocks/>
          </p:cNvSpPr>
          <p:nvPr/>
        </p:nvSpPr>
        <p:spPr>
          <a:xfrm>
            <a:off x="713225" y="3859482"/>
            <a:ext cx="2305500" cy="385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a:latin typeface="Golos Text" panose="020B0604020202020204" charset="0"/>
                <a:cs typeface="Golos Text" panose="020B0604020202020204" charset="0"/>
              </a:rPr>
              <a:t>Ricerca</a:t>
            </a:r>
            <a:endParaRPr lang="fr-FR" dirty="0">
              <a:latin typeface="Golos Text" panose="020B0604020202020204" charset="0"/>
              <a:cs typeface="Golos Text" panose="020B0604020202020204" charset="0"/>
            </a:endParaRPr>
          </a:p>
        </p:txBody>
      </p:sp>
      <p:sp>
        <p:nvSpPr>
          <p:cNvPr id="23" name="Google Shape;1519;p34">
            <a:extLst>
              <a:ext uri="{FF2B5EF4-FFF2-40B4-BE49-F238E27FC236}">
                <a16:creationId xmlns:a16="http://schemas.microsoft.com/office/drawing/2014/main" id="{06FC178D-5674-2013-25AA-D4869A276EA6}"/>
              </a:ext>
            </a:extLst>
          </p:cNvPr>
          <p:cNvSpPr txBox="1">
            <a:spLocks/>
          </p:cNvSpPr>
          <p:nvPr/>
        </p:nvSpPr>
        <p:spPr>
          <a:xfrm>
            <a:off x="3419250" y="3859482"/>
            <a:ext cx="2305500" cy="385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a:latin typeface="Golos Text" panose="020B0604020202020204" charset="0"/>
                <a:cs typeface="Golos Text" panose="020B0604020202020204" charset="0"/>
              </a:rPr>
              <a:t>Un po’ di pratica</a:t>
            </a:r>
            <a:endParaRPr lang="fr-FR" dirty="0">
              <a:latin typeface="Golos Text" panose="020B0604020202020204" charset="0"/>
              <a:cs typeface="Golos Text" panose="020B0604020202020204" charset="0"/>
            </a:endParaRPr>
          </a:p>
        </p:txBody>
      </p:sp>
      <p:sp>
        <p:nvSpPr>
          <p:cNvPr id="24" name="Google Shape;1520;p34">
            <a:extLst>
              <a:ext uri="{FF2B5EF4-FFF2-40B4-BE49-F238E27FC236}">
                <a16:creationId xmlns:a16="http://schemas.microsoft.com/office/drawing/2014/main" id="{16DF9BF5-1CF3-4AA4-7742-97AA74863073}"/>
              </a:ext>
            </a:extLst>
          </p:cNvPr>
          <p:cNvSpPr txBox="1">
            <a:spLocks/>
          </p:cNvSpPr>
          <p:nvPr/>
        </p:nvSpPr>
        <p:spPr>
          <a:xfrm>
            <a:off x="3419250" y="1926523"/>
            <a:ext cx="2305500" cy="385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latin typeface="Golos Text" panose="020B0604020202020204" charset="0"/>
                <a:cs typeface="Golos Text" panose="020B0604020202020204" charset="0"/>
              </a:rPr>
              <a:t>P</a:t>
            </a:r>
            <a:r>
              <a:rPr lang="fr-FR" dirty="0" err="1">
                <a:latin typeface="Golos Text" panose="020B0604020202020204" charset="0"/>
                <a:cs typeface="Golos Text" panose="020B0604020202020204" charset="0"/>
              </a:rPr>
              <a:t>ipeline</a:t>
            </a:r>
            <a:endParaRPr lang="fr-FR" dirty="0">
              <a:latin typeface="Golos Text" panose="020B0604020202020204" charset="0"/>
              <a:cs typeface="Golos Text" panose="020B0604020202020204" charset="0"/>
            </a:endParaRPr>
          </a:p>
        </p:txBody>
      </p:sp>
      <p:sp>
        <p:nvSpPr>
          <p:cNvPr id="25" name="Google Shape;1521;p34">
            <a:extLst>
              <a:ext uri="{FF2B5EF4-FFF2-40B4-BE49-F238E27FC236}">
                <a16:creationId xmlns:a16="http://schemas.microsoft.com/office/drawing/2014/main" id="{80A39CCD-6D88-5685-74AC-6DE3ADB94FB5}"/>
              </a:ext>
            </a:extLst>
          </p:cNvPr>
          <p:cNvSpPr txBox="1">
            <a:spLocks/>
          </p:cNvSpPr>
          <p:nvPr/>
        </p:nvSpPr>
        <p:spPr>
          <a:xfrm>
            <a:off x="6125275" y="3859482"/>
            <a:ext cx="2305500" cy="385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fr-FR">
                <a:latin typeface="Golos Text" panose="020B0604020202020204" charset="0"/>
                <a:cs typeface="Golos Text" panose="020B0604020202020204" charset="0"/>
              </a:rPr>
              <a:t>Conclusioni</a:t>
            </a:r>
            <a:endParaRPr lang="fr-FR" dirty="0">
              <a:latin typeface="Golos Text" panose="020B0604020202020204" charset="0"/>
              <a:cs typeface="Golos Text" panose="020B0604020202020204" charset="0"/>
            </a:endParaRPr>
          </a:p>
        </p:txBody>
      </p:sp>
      <p:sp>
        <p:nvSpPr>
          <p:cNvPr id="26" name="Google Shape;1522;p34">
            <a:extLst>
              <a:ext uri="{FF2B5EF4-FFF2-40B4-BE49-F238E27FC236}">
                <a16:creationId xmlns:a16="http://schemas.microsoft.com/office/drawing/2014/main" id="{7AB199D0-4792-95F7-0372-770976B1AE02}"/>
              </a:ext>
            </a:extLst>
          </p:cNvPr>
          <p:cNvSpPr txBox="1">
            <a:spLocks/>
          </p:cNvSpPr>
          <p:nvPr/>
        </p:nvSpPr>
        <p:spPr>
          <a:xfrm>
            <a:off x="6125275" y="1926523"/>
            <a:ext cx="2305500" cy="385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dirty="0">
                <a:latin typeface="Golos Text" panose="020B0604020202020204" charset="0"/>
                <a:cs typeface="Golos Text" panose="020B0604020202020204" charset="0"/>
              </a:rPr>
              <a:t>Linguistica dei corpora</a:t>
            </a:r>
          </a:p>
        </p:txBody>
      </p:sp>
    </p:spTree>
    <p:extLst>
      <p:ext uri="{BB962C8B-B14F-4D97-AF65-F5344CB8AC3E}">
        <p14:creationId xmlns:p14="http://schemas.microsoft.com/office/powerpoint/2010/main" val="31606037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012221-4303-BB81-F7B7-33B6BCB62D8B}"/>
              </a:ext>
            </a:extLst>
          </p:cNvPr>
          <p:cNvSpPr>
            <a:spLocks noGrp="1"/>
          </p:cNvSpPr>
          <p:nvPr>
            <p:ph type="title"/>
          </p:nvPr>
        </p:nvSpPr>
        <p:spPr/>
        <p:txBody>
          <a:bodyPr/>
          <a:lstStyle/>
          <a:p>
            <a:r>
              <a:rPr lang="it-IT" dirty="0"/>
              <a:t>Pipeline</a:t>
            </a:r>
            <a:endParaRPr lang="fr-FR" dirty="0"/>
          </a:p>
        </p:txBody>
      </p:sp>
      <p:sp>
        <p:nvSpPr>
          <p:cNvPr id="3" name="Titre 2">
            <a:extLst>
              <a:ext uri="{FF2B5EF4-FFF2-40B4-BE49-F238E27FC236}">
                <a16:creationId xmlns:a16="http://schemas.microsoft.com/office/drawing/2014/main" id="{87CF40D4-D876-B1E9-31E9-2E73753410D1}"/>
              </a:ext>
            </a:extLst>
          </p:cNvPr>
          <p:cNvSpPr>
            <a:spLocks noGrp="1"/>
          </p:cNvSpPr>
          <p:nvPr>
            <p:ph type="title" idx="2"/>
          </p:nvPr>
        </p:nvSpPr>
        <p:spPr/>
        <p:txBody>
          <a:bodyPr/>
          <a:lstStyle/>
          <a:p>
            <a:r>
              <a:rPr lang="it-IT" dirty="0"/>
              <a:t>2</a:t>
            </a:r>
            <a:endParaRPr lang="fr-FR" dirty="0"/>
          </a:p>
        </p:txBody>
      </p:sp>
      <p:sp>
        <p:nvSpPr>
          <p:cNvPr id="4" name="Sous-titre 3">
            <a:extLst>
              <a:ext uri="{FF2B5EF4-FFF2-40B4-BE49-F238E27FC236}">
                <a16:creationId xmlns:a16="http://schemas.microsoft.com/office/drawing/2014/main" id="{70C7C52D-A4ED-F7DC-CCF1-C2BAF76BD70F}"/>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1772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77836A-57E1-C6DF-5145-70526FAA6BF6}"/>
              </a:ext>
            </a:extLst>
          </p:cNvPr>
          <p:cNvSpPr>
            <a:spLocks noGrp="1"/>
          </p:cNvSpPr>
          <p:nvPr>
            <p:ph type="title"/>
          </p:nvPr>
        </p:nvSpPr>
        <p:spPr/>
        <p:txBody>
          <a:bodyPr/>
          <a:lstStyle/>
          <a:p>
            <a:r>
              <a:rPr lang="it-IT" dirty="0"/>
              <a:t>Come si tratta il linguaggio ?</a:t>
            </a:r>
            <a:endParaRPr lang="fr-FR" dirty="0"/>
          </a:p>
        </p:txBody>
      </p:sp>
      <p:grpSp>
        <p:nvGrpSpPr>
          <p:cNvPr id="11" name="Google Shape;19965;p45">
            <a:extLst>
              <a:ext uri="{FF2B5EF4-FFF2-40B4-BE49-F238E27FC236}">
                <a16:creationId xmlns:a16="http://schemas.microsoft.com/office/drawing/2014/main" id="{23B85B7B-E1B0-7C1E-BC83-69659ADE50BD}"/>
              </a:ext>
            </a:extLst>
          </p:cNvPr>
          <p:cNvGrpSpPr/>
          <p:nvPr/>
        </p:nvGrpSpPr>
        <p:grpSpPr>
          <a:xfrm>
            <a:off x="1506070" y="2571750"/>
            <a:ext cx="5844850" cy="670630"/>
            <a:chOff x="238125" y="2391800"/>
            <a:chExt cx="7114550" cy="907300"/>
          </a:xfrm>
        </p:grpSpPr>
        <p:sp>
          <p:nvSpPr>
            <p:cNvPr id="12" name="Google Shape;19966;p45">
              <a:extLst>
                <a:ext uri="{FF2B5EF4-FFF2-40B4-BE49-F238E27FC236}">
                  <a16:creationId xmlns:a16="http://schemas.microsoft.com/office/drawing/2014/main" id="{EB452236-BA3B-4984-0AB4-F4E07AE59069}"/>
                </a:ext>
              </a:extLst>
            </p:cNvPr>
            <p:cNvSpPr/>
            <p:nvPr/>
          </p:nvSpPr>
          <p:spPr>
            <a:xfrm>
              <a:off x="5065375" y="2391800"/>
              <a:ext cx="2287300" cy="907300"/>
            </a:xfrm>
            <a:custGeom>
              <a:avLst/>
              <a:gdLst/>
              <a:ahLst/>
              <a:cxnLst/>
              <a:rect l="l" t="t" r="r" b="b"/>
              <a:pathLst>
                <a:path w="91492" h="36292" extrusionOk="0">
                  <a:moveTo>
                    <a:pt x="1" y="0"/>
                  </a:moveTo>
                  <a:lnTo>
                    <a:pt x="1" y="5026"/>
                  </a:lnTo>
                  <a:lnTo>
                    <a:pt x="17270" y="18146"/>
                  </a:lnTo>
                  <a:lnTo>
                    <a:pt x="1" y="31266"/>
                  </a:lnTo>
                  <a:lnTo>
                    <a:pt x="1" y="36292"/>
                  </a:lnTo>
                  <a:lnTo>
                    <a:pt x="71942" y="36292"/>
                  </a:lnTo>
                  <a:lnTo>
                    <a:pt x="91491" y="17591"/>
                  </a:lnTo>
                  <a:lnTo>
                    <a:pt x="71942"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3" name="Google Shape;19967;p45">
              <a:extLst>
                <a:ext uri="{FF2B5EF4-FFF2-40B4-BE49-F238E27FC236}">
                  <a16:creationId xmlns:a16="http://schemas.microsoft.com/office/drawing/2014/main" id="{86D19C54-C81D-3686-22A0-188693833DA7}"/>
                </a:ext>
              </a:extLst>
            </p:cNvPr>
            <p:cNvSpPr/>
            <p:nvPr/>
          </p:nvSpPr>
          <p:spPr>
            <a:xfrm>
              <a:off x="6956700" y="2740975"/>
              <a:ext cx="206750" cy="177175"/>
            </a:xfrm>
            <a:custGeom>
              <a:avLst/>
              <a:gdLst/>
              <a:ahLst/>
              <a:cxnLst/>
              <a:rect l="l" t="t" r="r" b="b"/>
              <a:pathLst>
                <a:path w="8270" h="7087" extrusionOk="0">
                  <a:moveTo>
                    <a:pt x="4734" y="0"/>
                  </a:moveTo>
                  <a:cubicBezTo>
                    <a:pt x="1578" y="0"/>
                    <a:pt x="1" y="3799"/>
                    <a:pt x="2221" y="6049"/>
                  </a:cubicBezTo>
                  <a:cubicBezTo>
                    <a:pt x="2948" y="6766"/>
                    <a:pt x="3835" y="7087"/>
                    <a:pt x="4704" y="7087"/>
                  </a:cubicBezTo>
                  <a:cubicBezTo>
                    <a:pt x="6528" y="7087"/>
                    <a:pt x="8270" y="5673"/>
                    <a:pt x="8270" y="3536"/>
                  </a:cubicBezTo>
                  <a:cubicBezTo>
                    <a:pt x="8270" y="1578"/>
                    <a:pt x="6692" y="0"/>
                    <a:pt x="4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4" name="Google Shape;19968;p45">
              <a:extLst>
                <a:ext uri="{FF2B5EF4-FFF2-40B4-BE49-F238E27FC236}">
                  <a16:creationId xmlns:a16="http://schemas.microsoft.com/office/drawing/2014/main" id="{3E65AA65-4BFF-3D09-B060-DF8D8BB7BA18}"/>
                </a:ext>
              </a:extLst>
            </p:cNvPr>
            <p:cNvSpPr/>
            <p:nvPr/>
          </p:nvSpPr>
          <p:spPr>
            <a:xfrm>
              <a:off x="3454600" y="2391800"/>
              <a:ext cx="2287275" cy="907300"/>
            </a:xfrm>
            <a:custGeom>
              <a:avLst/>
              <a:gdLst/>
              <a:ahLst/>
              <a:cxnLst/>
              <a:rect l="l" t="t" r="r" b="b"/>
              <a:pathLst>
                <a:path w="91491" h="36292" extrusionOk="0">
                  <a:moveTo>
                    <a:pt x="0" y="0"/>
                  </a:moveTo>
                  <a:lnTo>
                    <a:pt x="0" y="5026"/>
                  </a:lnTo>
                  <a:lnTo>
                    <a:pt x="17270" y="18146"/>
                  </a:lnTo>
                  <a:lnTo>
                    <a:pt x="0" y="31266"/>
                  </a:lnTo>
                  <a:lnTo>
                    <a:pt x="0" y="36292"/>
                  </a:lnTo>
                  <a:lnTo>
                    <a:pt x="71942" y="36292"/>
                  </a:lnTo>
                  <a:lnTo>
                    <a:pt x="91490" y="17591"/>
                  </a:lnTo>
                  <a:lnTo>
                    <a:pt x="71942"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5" name="Google Shape;19969;p45">
              <a:extLst>
                <a:ext uri="{FF2B5EF4-FFF2-40B4-BE49-F238E27FC236}">
                  <a16:creationId xmlns:a16="http://schemas.microsoft.com/office/drawing/2014/main" id="{7B2370B1-B8FF-59C6-0098-DF168903C8A7}"/>
                </a:ext>
              </a:extLst>
            </p:cNvPr>
            <p:cNvSpPr/>
            <p:nvPr/>
          </p:nvSpPr>
          <p:spPr>
            <a:xfrm>
              <a:off x="5346625" y="2740975"/>
              <a:ext cx="206050" cy="177175"/>
            </a:xfrm>
            <a:custGeom>
              <a:avLst/>
              <a:gdLst/>
              <a:ahLst/>
              <a:cxnLst/>
              <a:rect l="l" t="t" r="r" b="b"/>
              <a:pathLst>
                <a:path w="8242" h="7087" extrusionOk="0">
                  <a:moveTo>
                    <a:pt x="4705" y="0"/>
                  </a:moveTo>
                  <a:cubicBezTo>
                    <a:pt x="1579" y="0"/>
                    <a:pt x="1" y="3799"/>
                    <a:pt x="2222" y="6049"/>
                  </a:cubicBezTo>
                  <a:cubicBezTo>
                    <a:pt x="2938" y="6766"/>
                    <a:pt x="3820" y="7087"/>
                    <a:pt x="4684" y="7087"/>
                  </a:cubicBezTo>
                  <a:cubicBezTo>
                    <a:pt x="6499" y="7087"/>
                    <a:pt x="8241" y="5673"/>
                    <a:pt x="8241" y="3536"/>
                  </a:cubicBezTo>
                  <a:cubicBezTo>
                    <a:pt x="8241" y="1578"/>
                    <a:pt x="6663" y="0"/>
                    <a:pt x="4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6" name="Google Shape;19970;p45">
              <a:extLst>
                <a:ext uri="{FF2B5EF4-FFF2-40B4-BE49-F238E27FC236}">
                  <a16:creationId xmlns:a16="http://schemas.microsoft.com/office/drawing/2014/main" id="{B86308B9-49FA-AE84-88B3-7337EC792B21}"/>
                </a:ext>
              </a:extLst>
            </p:cNvPr>
            <p:cNvSpPr/>
            <p:nvPr/>
          </p:nvSpPr>
          <p:spPr>
            <a:xfrm>
              <a:off x="1848175" y="2391800"/>
              <a:ext cx="2287275" cy="907300"/>
            </a:xfrm>
            <a:custGeom>
              <a:avLst/>
              <a:gdLst/>
              <a:ahLst/>
              <a:cxnLst/>
              <a:rect l="l" t="t" r="r" b="b"/>
              <a:pathLst>
                <a:path w="91491" h="36292" extrusionOk="0">
                  <a:moveTo>
                    <a:pt x="1" y="0"/>
                  </a:moveTo>
                  <a:lnTo>
                    <a:pt x="1" y="5026"/>
                  </a:lnTo>
                  <a:lnTo>
                    <a:pt x="17270" y="18146"/>
                  </a:lnTo>
                  <a:lnTo>
                    <a:pt x="1" y="31266"/>
                  </a:lnTo>
                  <a:lnTo>
                    <a:pt x="1" y="36292"/>
                  </a:lnTo>
                  <a:lnTo>
                    <a:pt x="71942" y="36292"/>
                  </a:lnTo>
                  <a:lnTo>
                    <a:pt x="91491" y="17591"/>
                  </a:lnTo>
                  <a:lnTo>
                    <a:pt x="71942" y="0"/>
                  </a:lnTo>
                  <a:close/>
                </a:path>
              </a:pathLst>
            </a:custGeom>
            <a:solidFill>
              <a:srgbClr val="FFCF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7" name="Google Shape;19971;p45">
              <a:extLst>
                <a:ext uri="{FF2B5EF4-FFF2-40B4-BE49-F238E27FC236}">
                  <a16:creationId xmlns:a16="http://schemas.microsoft.com/office/drawing/2014/main" id="{4E3F10BE-7902-1AEC-2CB2-4DBB2CA509D6}"/>
                </a:ext>
              </a:extLst>
            </p:cNvPr>
            <p:cNvSpPr/>
            <p:nvPr/>
          </p:nvSpPr>
          <p:spPr>
            <a:xfrm>
              <a:off x="3770175" y="2741700"/>
              <a:ext cx="176075" cy="176075"/>
            </a:xfrm>
            <a:custGeom>
              <a:avLst/>
              <a:gdLst/>
              <a:ahLst/>
              <a:cxnLst/>
              <a:rect l="l" t="t" r="r" b="b"/>
              <a:pathLst>
                <a:path w="7043" h="7043" extrusionOk="0">
                  <a:moveTo>
                    <a:pt x="3536" y="1"/>
                  </a:moveTo>
                  <a:cubicBezTo>
                    <a:pt x="1578" y="1"/>
                    <a:pt x="0" y="1578"/>
                    <a:pt x="0" y="3507"/>
                  </a:cubicBezTo>
                  <a:cubicBezTo>
                    <a:pt x="0" y="5465"/>
                    <a:pt x="1578" y="7043"/>
                    <a:pt x="3536" y="7043"/>
                  </a:cubicBezTo>
                  <a:cubicBezTo>
                    <a:pt x="5465" y="7043"/>
                    <a:pt x="7043" y="5465"/>
                    <a:pt x="7043" y="3507"/>
                  </a:cubicBezTo>
                  <a:cubicBezTo>
                    <a:pt x="7043" y="1578"/>
                    <a:pt x="5465" y="1"/>
                    <a:pt x="3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8" name="Google Shape;19972;p45">
              <a:extLst>
                <a:ext uri="{FF2B5EF4-FFF2-40B4-BE49-F238E27FC236}">
                  <a16:creationId xmlns:a16="http://schemas.microsoft.com/office/drawing/2014/main" id="{AC99E361-CF6C-C2D1-2B5F-4C1E3DB3D9E3}"/>
                </a:ext>
              </a:extLst>
            </p:cNvPr>
            <p:cNvSpPr/>
            <p:nvPr/>
          </p:nvSpPr>
          <p:spPr>
            <a:xfrm>
              <a:off x="238125" y="2391800"/>
              <a:ext cx="2287275" cy="907300"/>
            </a:xfrm>
            <a:custGeom>
              <a:avLst/>
              <a:gdLst/>
              <a:ahLst/>
              <a:cxnLst/>
              <a:rect l="l" t="t" r="r" b="b"/>
              <a:pathLst>
                <a:path w="91491" h="36292" extrusionOk="0">
                  <a:moveTo>
                    <a:pt x="0" y="0"/>
                  </a:moveTo>
                  <a:lnTo>
                    <a:pt x="0" y="5026"/>
                  </a:lnTo>
                  <a:lnTo>
                    <a:pt x="17269" y="18146"/>
                  </a:lnTo>
                  <a:lnTo>
                    <a:pt x="0" y="31266"/>
                  </a:lnTo>
                  <a:lnTo>
                    <a:pt x="0" y="36292"/>
                  </a:lnTo>
                  <a:lnTo>
                    <a:pt x="71942" y="36292"/>
                  </a:lnTo>
                  <a:lnTo>
                    <a:pt x="91490" y="17591"/>
                  </a:lnTo>
                  <a:lnTo>
                    <a:pt x="71942" y="0"/>
                  </a:ln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9" name="Google Shape;19973;p45">
              <a:extLst>
                <a:ext uri="{FF2B5EF4-FFF2-40B4-BE49-F238E27FC236}">
                  <a16:creationId xmlns:a16="http://schemas.microsoft.com/office/drawing/2014/main" id="{2089B6A6-C8BD-E2EB-4D1D-D57B86097781}"/>
                </a:ext>
              </a:extLst>
            </p:cNvPr>
            <p:cNvSpPr/>
            <p:nvPr/>
          </p:nvSpPr>
          <p:spPr>
            <a:xfrm>
              <a:off x="2130150" y="2740975"/>
              <a:ext cx="206050" cy="176475"/>
            </a:xfrm>
            <a:custGeom>
              <a:avLst/>
              <a:gdLst/>
              <a:ahLst/>
              <a:cxnLst/>
              <a:rect l="l" t="t" r="r" b="b"/>
              <a:pathLst>
                <a:path w="8242" h="7059" extrusionOk="0">
                  <a:moveTo>
                    <a:pt x="4705" y="0"/>
                  </a:moveTo>
                  <a:cubicBezTo>
                    <a:pt x="1579" y="0"/>
                    <a:pt x="1" y="3799"/>
                    <a:pt x="2222" y="6020"/>
                  </a:cubicBezTo>
                  <a:cubicBezTo>
                    <a:pt x="2939" y="6738"/>
                    <a:pt x="3822" y="7059"/>
                    <a:pt x="4688" y="7059"/>
                  </a:cubicBezTo>
                  <a:cubicBezTo>
                    <a:pt x="6501" y="7059"/>
                    <a:pt x="8241" y="5652"/>
                    <a:pt x="8241" y="3536"/>
                  </a:cubicBezTo>
                  <a:cubicBezTo>
                    <a:pt x="8241" y="1578"/>
                    <a:pt x="6663" y="0"/>
                    <a:pt x="4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grpSp>
      <p:sp>
        <p:nvSpPr>
          <p:cNvPr id="20" name="ZoneTexte 19">
            <a:extLst>
              <a:ext uri="{FF2B5EF4-FFF2-40B4-BE49-F238E27FC236}">
                <a16:creationId xmlns:a16="http://schemas.microsoft.com/office/drawing/2014/main" id="{03DAD556-0E30-C1B2-6D9F-61EB0F7151CE}"/>
              </a:ext>
            </a:extLst>
          </p:cNvPr>
          <p:cNvSpPr txBox="1"/>
          <p:nvPr/>
        </p:nvSpPr>
        <p:spPr>
          <a:xfrm>
            <a:off x="1061794" y="1653043"/>
            <a:ext cx="2168682" cy="646331"/>
          </a:xfrm>
          <a:prstGeom prst="rect">
            <a:avLst/>
          </a:prstGeom>
          <a:noFill/>
        </p:spPr>
        <p:txBody>
          <a:bodyPr wrap="square" rtlCol="0">
            <a:spAutoFit/>
          </a:bodyPr>
          <a:lstStyle/>
          <a:p>
            <a:pPr algn="ctr"/>
            <a:r>
              <a:rPr lang="it-IT" sz="1800" dirty="0"/>
              <a:t>Segmentazione </a:t>
            </a:r>
          </a:p>
          <a:p>
            <a:pPr algn="ctr"/>
            <a:r>
              <a:rPr lang="it-IT" sz="1800" dirty="0"/>
              <a:t>in frasi</a:t>
            </a:r>
            <a:endParaRPr lang="fr-FR" sz="1800" dirty="0"/>
          </a:p>
        </p:txBody>
      </p:sp>
      <p:sp>
        <p:nvSpPr>
          <p:cNvPr id="21" name="ZoneTexte 20">
            <a:extLst>
              <a:ext uri="{FF2B5EF4-FFF2-40B4-BE49-F238E27FC236}">
                <a16:creationId xmlns:a16="http://schemas.microsoft.com/office/drawing/2014/main" id="{0B58F2E0-4DBC-E40D-71BD-0BA1A6AF11A4}"/>
              </a:ext>
            </a:extLst>
          </p:cNvPr>
          <p:cNvSpPr txBox="1"/>
          <p:nvPr/>
        </p:nvSpPr>
        <p:spPr>
          <a:xfrm>
            <a:off x="2925817" y="3786444"/>
            <a:ext cx="1853791" cy="646331"/>
          </a:xfrm>
          <a:prstGeom prst="rect">
            <a:avLst/>
          </a:prstGeom>
          <a:noFill/>
        </p:spPr>
        <p:txBody>
          <a:bodyPr wrap="square" rtlCol="0">
            <a:spAutoFit/>
          </a:bodyPr>
          <a:lstStyle/>
          <a:p>
            <a:pPr algn="ctr"/>
            <a:r>
              <a:rPr lang="it-IT" sz="1800" dirty="0"/>
              <a:t>Segmentazione </a:t>
            </a:r>
          </a:p>
          <a:p>
            <a:pPr algn="ctr"/>
            <a:r>
              <a:rPr lang="it-IT" sz="1800" dirty="0"/>
              <a:t>in token</a:t>
            </a:r>
            <a:endParaRPr lang="fr-FR" sz="1800" dirty="0"/>
          </a:p>
        </p:txBody>
      </p:sp>
      <p:sp>
        <p:nvSpPr>
          <p:cNvPr id="22" name="ZoneTexte 21">
            <a:extLst>
              <a:ext uri="{FF2B5EF4-FFF2-40B4-BE49-F238E27FC236}">
                <a16:creationId xmlns:a16="http://schemas.microsoft.com/office/drawing/2014/main" id="{696CFE4E-B4A3-FEC5-0366-EB27A149F81E}"/>
              </a:ext>
            </a:extLst>
          </p:cNvPr>
          <p:cNvSpPr txBox="1"/>
          <p:nvPr/>
        </p:nvSpPr>
        <p:spPr>
          <a:xfrm>
            <a:off x="4152065" y="1179328"/>
            <a:ext cx="1871978" cy="1200329"/>
          </a:xfrm>
          <a:prstGeom prst="rect">
            <a:avLst/>
          </a:prstGeom>
          <a:noFill/>
        </p:spPr>
        <p:txBody>
          <a:bodyPr wrap="square" rtlCol="0">
            <a:spAutoFit/>
          </a:bodyPr>
          <a:lstStyle/>
          <a:p>
            <a:pPr algn="ctr"/>
            <a:r>
              <a:rPr lang="it-IT" sz="1800" dirty="0"/>
              <a:t>Analisi grammaticale, morfosintattica…</a:t>
            </a:r>
            <a:endParaRPr lang="fr-FR" sz="1800" dirty="0"/>
          </a:p>
        </p:txBody>
      </p:sp>
      <p:sp>
        <p:nvSpPr>
          <p:cNvPr id="23" name="ZoneTexte 22">
            <a:extLst>
              <a:ext uri="{FF2B5EF4-FFF2-40B4-BE49-F238E27FC236}">
                <a16:creationId xmlns:a16="http://schemas.microsoft.com/office/drawing/2014/main" id="{C6A8A697-2D8D-A7AC-DAAE-82BE009EF2C8}"/>
              </a:ext>
            </a:extLst>
          </p:cNvPr>
          <p:cNvSpPr txBox="1"/>
          <p:nvPr/>
        </p:nvSpPr>
        <p:spPr>
          <a:xfrm>
            <a:off x="5471824" y="3771748"/>
            <a:ext cx="2289291" cy="923330"/>
          </a:xfrm>
          <a:prstGeom prst="rect">
            <a:avLst/>
          </a:prstGeom>
          <a:noFill/>
        </p:spPr>
        <p:txBody>
          <a:bodyPr wrap="square" rtlCol="0">
            <a:spAutoFit/>
          </a:bodyPr>
          <a:lstStyle/>
          <a:p>
            <a:pPr algn="ctr"/>
            <a:r>
              <a:rPr lang="it-IT" sz="1800" dirty="0"/>
              <a:t>Altre analisi</a:t>
            </a:r>
            <a:r>
              <a:rPr lang="fr-FR" sz="1800" dirty="0"/>
              <a:t>/</a:t>
            </a:r>
            <a:r>
              <a:rPr lang="fr-FR" sz="1800" dirty="0" err="1"/>
              <a:t>processi</a:t>
            </a:r>
            <a:r>
              <a:rPr lang="fr-FR" sz="1800" dirty="0"/>
              <a:t> di </a:t>
            </a:r>
            <a:r>
              <a:rPr lang="fr-FR" sz="1800" dirty="0" err="1"/>
              <a:t>etichettatura</a:t>
            </a:r>
            <a:r>
              <a:rPr lang="fr-FR" sz="1800" dirty="0"/>
              <a:t> </a:t>
            </a:r>
            <a:r>
              <a:rPr lang="fr-FR" sz="1800" dirty="0" err="1"/>
              <a:t>specifici</a:t>
            </a:r>
            <a:endParaRPr lang="it-IT" sz="1800" dirty="0"/>
          </a:p>
        </p:txBody>
      </p:sp>
      <p:cxnSp>
        <p:nvCxnSpPr>
          <p:cNvPr id="25" name="Connecteur droit 24">
            <a:extLst>
              <a:ext uri="{FF2B5EF4-FFF2-40B4-BE49-F238E27FC236}">
                <a16:creationId xmlns:a16="http://schemas.microsoft.com/office/drawing/2014/main" id="{F929C669-A7B1-1E98-46E2-8105650CD72F}"/>
              </a:ext>
            </a:extLst>
          </p:cNvPr>
          <p:cNvCxnSpPr>
            <a:cxnSpLocks/>
            <a:stCxn id="20" idx="2"/>
          </p:cNvCxnSpPr>
          <p:nvPr/>
        </p:nvCxnSpPr>
        <p:spPr>
          <a:xfrm>
            <a:off x="2146135" y="2299374"/>
            <a:ext cx="0" cy="369181"/>
          </a:xfrm>
          <a:prstGeom prst="line">
            <a:avLst/>
          </a:prstGeom>
          <a:ln w="571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D6B96090-675A-C6A1-BE9F-7D5AB93B1449}"/>
              </a:ext>
            </a:extLst>
          </p:cNvPr>
          <p:cNvCxnSpPr>
            <a:cxnSpLocks/>
            <a:endCxn id="21" idx="0"/>
          </p:cNvCxnSpPr>
          <p:nvPr/>
        </p:nvCxnSpPr>
        <p:spPr>
          <a:xfrm>
            <a:off x="3848446" y="3242380"/>
            <a:ext cx="4267" cy="544064"/>
          </a:xfrm>
          <a:prstGeom prst="line">
            <a:avLst/>
          </a:prstGeom>
          <a:ln w="57150">
            <a:solidFill>
              <a:srgbClr val="FFCFB8"/>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873132C1-116A-1D64-6376-A4D8DB40FE8A}"/>
              </a:ext>
            </a:extLst>
          </p:cNvPr>
          <p:cNvCxnSpPr>
            <a:cxnSpLocks/>
          </p:cNvCxnSpPr>
          <p:nvPr/>
        </p:nvCxnSpPr>
        <p:spPr>
          <a:xfrm>
            <a:off x="5091974" y="2299374"/>
            <a:ext cx="0" cy="482508"/>
          </a:xfrm>
          <a:prstGeom prst="line">
            <a:avLst/>
          </a:prstGeom>
          <a:ln w="57150">
            <a:solidFill>
              <a:srgbClr val="F7D89E"/>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BF0FE8D-0839-CFE9-1707-1857244C4F93}"/>
              </a:ext>
            </a:extLst>
          </p:cNvPr>
          <p:cNvCxnSpPr>
            <a:cxnSpLocks/>
          </p:cNvCxnSpPr>
          <p:nvPr/>
        </p:nvCxnSpPr>
        <p:spPr>
          <a:xfrm>
            <a:off x="6490625" y="3228440"/>
            <a:ext cx="4267" cy="544064"/>
          </a:xfrm>
          <a:prstGeom prst="line">
            <a:avLst/>
          </a:prstGeom>
          <a:ln w="57150">
            <a:solidFill>
              <a:srgbClr val="FF7A6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967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77836A-57E1-C6DF-5145-70526FAA6BF6}"/>
              </a:ext>
            </a:extLst>
          </p:cNvPr>
          <p:cNvSpPr>
            <a:spLocks noGrp="1"/>
          </p:cNvSpPr>
          <p:nvPr>
            <p:ph type="title"/>
          </p:nvPr>
        </p:nvSpPr>
        <p:spPr/>
        <p:txBody>
          <a:bodyPr/>
          <a:lstStyle/>
          <a:p>
            <a:r>
              <a:rPr lang="it-IT" dirty="0"/>
              <a:t>Come si tratta il linguaggio ?</a:t>
            </a:r>
            <a:endParaRPr lang="fr-FR" dirty="0"/>
          </a:p>
        </p:txBody>
      </p:sp>
      <p:grpSp>
        <p:nvGrpSpPr>
          <p:cNvPr id="11" name="Google Shape;19965;p45">
            <a:extLst>
              <a:ext uri="{FF2B5EF4-FFF2-40B4-BE49-F238E27FC236}">
                <a16:creationId xmlns:a16="http://schemas.microsoft.com/office/drawing/2014/main" id="{23B85B7B-E1B0-7C1E-BC83-69659ADE50BD}"/>
              </a:ext>
            </a:extLst>
          </p:cNvPr>
          <p:cNvGrpSpPr/>
          <p:nvPr/>
        </p:nvGrpSpPr>
        <p:grpSpPr>
          <a:xfrm>
            <a:off x="1506070" y="2571750"/>
            <a:ext cx="5844850" cy="670630"/>
            <a:chOff x="238125" y="2391800"/>
            <a:chExt cx="7114550" cy="907300"/>
          </a:xfrm>
        </p:grpSpPr>
        <p:sp>
          <p:nvSpPr>
            <p:cNvPr id="12" name="Google Shape;19966;p45">
              <a:extLst>
                <a:ext uri="{FF2B5EF4-FFF2-40B4-BE49-F238E27FC236}">
                  <a16:creationId xmlns:a16="http://schemas.microsoft.com/office/drawing/2014/main" id="{EB452236-BA3B-4984-0AB4-F4E07AE59069}"/>
                </a:ext>
              </a:extLst>
            </p:cNvPr>
            <p:cNvSpPr/>
            <p:nvPr/>
          </p:nvSpPr>
          <p:spPr>
            <a:xfrm>
              <a:off x="5065375" y="2391800"/>
              <a:ext cx="2287300" cy="907300"/>
            </a:xfrm>
            <a:custGeom>
              <a:avLst/>
              <a:gdLst/>
              <a:ahLst/>
              <a:cxnLst/>
              <a:rect l="l" t="t" r="r" b="b"/>
              <a:pathLst>
                <a:path w="91492" h="36292" extrusionOk="0">
                  <a:moveTo>
                    <a:pt x="1" y="0"/>
                  </a:moveTo>
                  <a:lnTo>
                    <a:pt x="1" y="5026"/>
                  </a:lnTo>
                  <a:lnTo>
                    <a:pt x="17270" y="18146"/>
                  </a:lnTo>
                  <a:lnTo>
                    <a:pt x="1" y="31266"/>
                  </a:lnTo>
                  <a:lnTo>
                    <a:pt x="1" y="36292"/>
                  </a:lnTo>
                  <a:lnTo>
                    <a:pt x="71942" y="36292"/>
                  </a:lnTo>
                  <a:lnTo>
                    <a:pt x="91491" y="17591"/>
                  </a:lnTo>
                  <a:lnTo>
                    <a:pt x="71942" y="0"/>
                  </a:lnTo>
                  <a:close/>
                </a:path>
              </a:pathLst>
            </a:cu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3" name="Google Shape;19967;p45">
              <a:extLst>
                <a:ext uri="{FF2B5EF4-FFF2-40B4-BE49-F238E27FC236}">
                  <a16:creationId xmlns:a16="http://schemas.microsoft.com/office/drawing/2014/main" id="{86D19C54-C81D-3686-22A0-188693833DA7}"/>
                </a:ext>
              </a:extLst>
            </p:cNvPr>
            <p:cNvSpPr/>
            <p:nvPr/>
          </p:nvSpPr>
          <p:spPr>
            <a:xfrm>
              <a:off x="6956700" y="2740975"/>
              <a:ext cx="206750" cy="177175"/>
            </a:xfrm>
            <a:custGeom>
              <a:avLst/>
              <a:gdLst/>
              <a:ahLst/>
              <a:cxnLst/>
              <a:rect l="l" t="t" r="r" b="b"/>
              <a:pathLst>
                <a:path w="8270" h="7087" extrusionOk="0">
                  <a:moveTo>
                    <a:pt x="4734" y="0"/>
                  </a:moveTo>
                  <a:cubicBezTo>
                    <a:pt x="1578" y="0"/>
                    <a:pt x="1" y="3799"/>
                    <a:pt x="2221" y="6049"/>
                  </a:cubicBezTo>
                  <a:cubicBezTo>
                    <a:pt x="2948" y="6766"/>
                    <a:pt x="3835" y="7087"/>
                    <a:pt x="4704" y="7087"/>
                  </a:cubicBezTo>
                  <a:cubicBezTo>
                    <a:pt x="6528" y="7087"/>
                    <a:pt x="8270" y="5673"/>
                    <a:pt x="8270" y="3536"/>
                  </a:cubicBezTo>
                  <a:cubicBezTo>
                    <a:pt x="8270" y="1578"/>
                    <a:pt x="6692" y="0"/>
                    <a:pt x="4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4" name="Google Shape;19968;p45">
              <a:extLst>
                <a:ext uri="{FF2B5EF4-FFF2-40B4-BE49-F238E27FC236}">
                  <a16:creationId xmlns:a16="http://schemas.microsoft.com/office/drawing/2014/main" id="{3E65AA65-4BFF-3D09-B060-DF8D8BB7BA18}"/>
                </a:ext>
              </a:extLst>
            </p:cNvPr>
            <p:cNvSpPr/>
            <p:nvPr/>
          </p:nvSpPr>
          <p:spPr>
            <a:xfrm>
              <a:off x="3454600" y="2391800"/>
              <a:ext cx="2287275" cy="907300"/>
            </a:xfrm>
            <a:custGeom>
              <a:avLst/>
              <a:gdLst/>
              <a:ahLst/>
              <a:cxnLst/>
              <a:rect l="l" t="t" r="r" b="b"/>
              <a:pathLst>
                <a:path w="91491" h="36292" extrusionOk="0">
                  <a:moveTo>
                    <a:pt x="0" y="0"/>
                  </a:moveTo>
                  <a:lnTo>
                    <a:pt x="0" y="5026"/>
                  </a:lnTo>
                  <a:lnTo>
                    <a:pt x="17270" y="18146"/>
                  </a:lnTo>
                  <a:lnTo>
                    <a:pt x="0" y="31266"/>
                  </a:lnTo>
                  <a:lnTo>
                    <a:pt x="0" y="36292"/>
                  </a:lnTo>
                  <a:lnTo>
                    <a:pt x="71942" y="36292"/>
                  </a:lnTo>
                  <a:lnTo>
                    <a:pt x="91490" y="17591"/>
                  </a:lnTo>
                  <a:lnTo>
                    <a:pt x="71942" y="0"/>
                  </a:lnTo>
                  <a:close/>
                </a:path>
              </a:pathLst>
            </a:cu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5" name="Google Shape;19969;p45">
              <a:extLst>
                <a:ext uri="{FF2B5EF4-FFF2-40B4-BE49-F238E27FC236}">
                  <a16:creationId xmlns:a16="http://schemas.microsoft.com/office/drawing/2014/main" id="{7B2370B1-B8FF-59C6-0098-DF168903C8A7}"/>
                </a:ext>
              </a:extLst>
            </p:cNvPr>
            <p:cNvSpPr/>
            <p:nvPr/>
          </p:nvSpPr>
          <p:spPr>
            <a:xfrm>
              <a:off x="5346625" y="2740975"/>
              <a:ext cx="206050" cy="177175"/>
            </a:xfrm>
            <a:custGeom>
              <a:avLst/>
              <a:gdLst/>
              <a:ahLst/>
              <a:cxnLst/>
              <a:rect l="l" t="t" r="r" b="b"/>
              <a:pathLst>
                <a:path w="8242" h="7087" extrusionOk="0">
                  <a:moveTo>
                    <a:pt x="4705" y="0"/>
                  </a:moveTo>
                  <a:cubicBezTo>
                    <a:pt x="1579" y="0"/>
                    <a:pt x="1" y="3799"/>
                    <a:pt x="2222" y="6049"/>
                  </a:cubicBezTo>
                  <a:cubicBezTo>
                    <a:pt x="2938" y="6766"/>
                    <a:pt x="3820" y="7087"/>
                    <a:pt x="4684" y="7087"/>
                  </a:cubicBezTo>
                  <a:cubicBezTo>
                    <a:pt x="6499" y="7087"/>
                    <a:pt x="8241" y="5673"/>
                    <a:pt x="8241" y="3536"/>
                  </a:cubicBezTo>
                  <a:cubicBezTo>
                    <a:pt x="8241" y="1578"/>
                    <a:pt x="6663" y="0"/>
                    <a:pt x="4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6" name="Google Shape;19970;p45">
              <a:extLst>
                <a:ext uri="{FF2B5EF4-FFF2-40B4-BE49-F238E27FC236}">
                  <a16:creationId xmlns:a16="http://schemas.microsoft.com/office/drawing/2014/main" id="{B86308B9-49FA-AE84-88B3-7337EC792B21}"/>
                </a:ext>
              </a:extLst>
            </p:cNvPr>
            <p:cNvSpPr/>
            <p:nvPr/>
          </p:nvSpPr>
          <p:spPr>
            <a:xfrm>
              <a:off x="1848175" y="2391800"/>
              <a:ext cx="2287275" cy="907300"/>
            </a:xfrm>
            <a:custGeom>
              <a:avLst/>
              <a:gdLst/>
              <a:ahLst/>
              <a:cxnLst/>
              <a:rect l="l" t="t" r="r" b="b"/>
              <a:pathLst>
                <a:path w="91491" h="36292" extrusionOk="0">
                  <a:moveTo>
                    <a:pt x="1" y="0"/>
                  </a:moveTo>
                  <a:lnTo>
                    <a:pt x="1" y="5026"/>
                  </a:lnTo>
                  <a:lnTo>
                    <a:pt x="17270" y="18146"/>
                  </a:lnTo>
                  <a:lnTo>
                    <a:pt x="1" y="31266"/>
                  </a:lnTo>
                  <a:lnTo>
                    <a:pt x="1" y="36292"/>
                  </a:lnTo>
                  <a:lnTo>
                    <a:pt x="71942" y="36292"/>
                  </a:lnTo>
                  <a:lnTo>
                    <a:pt x="91491" y="17591"/>
                  </a:lnTo>
                  <a:lnTo>
                    <a:pt x="71942" y="0"/>
                  </a:lnTo>
                  <a:close/>
                </a:path>
              </a:pathLst>
            </a:custGeom>
            <a:solidFill>
              <a:srgbClr val="FFCFB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7" name="Google Shape;19971;p45">
              <a:extLst>
                <a:ext uri="{FF2B5EF4-FFF2-40B4-BE49-F238E27FC236}">
                  <a16:creationId xmlns:a16="http://schemas.microsoft.com/office/drawing/2014/main" id="{4E3F10BE-7902-1AEC-2CB2-4DBB2CA509D6}"/>
                </a:ext>
              </a:extLst>
            </p:cNvPr>
            <p:cNvSpPr/>
            <p:nvPr/>
          </p:nvSpPr>
          <p:spPr>
            <a:xfrm>
              <a:off x="3770175" y="2741700"/>
              <a:ext cx="176075" cy="176075"/>
            </a:xfrm>
            <a:custGeom>
              <a:avLst/>
              <a:gdLst/>
              <a:ahLst/>
              <a:cxnLst/>
              <a:rect l="l" t="t" r="r" b="b"/>
              <a:pathLst>
                <a:path w="7043" h="7043" extrusionOk="0">
                  <a:moveTo>
                    <a:pt x="3536" y="1"/>
                  </a:moveTo>
                  <a:cubicBezTo>
                    <a:pt x="1578" y="1"/>
                    <a:pt x="0" y="1578"/>
                    <a:pt x="0" y="3507"/>
                  </a:cubicBezTo>
                  <a:cubicBezTo>
                    <a:pt x="0" y="5465"/>
                    <a:pt x="1578" y="7043"/>
                    <a:pt x="3536" y="7043"/>
                  </a:cubicBezTo>
                  <a:cubicBezTo>
                    <a:pt x="5465" y="7043"/>
                    <a:pt x="7043" y="5465"/>
                    <a:pt x="7043" y="3507"/>
                  </a:cubicBezTo>
                  <a:cubicBezTo>
                    <a:pt x="7043" y="1578"/>
                    <a:pt x="5465" y="1"/>
                    <a:pt x="3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8" name="Google Shape;19972;p45">
              <a:extLst>
                <a:ext uri="{FF2B5EF4-FFF2-40B4-BE49-F238E27FC236}">
                  <a16:creationId xmlns:a16="http://schemas.microsoft.com/office/drawing/2014/main" id="{AC99E361-CF6C-C2D1-2B5F-4C1E3DB3D9E3}"/>
                </a:ext>
              </a:extLst>
            </p:cNvPr>
            <p:cNvSpPr/>
            <p:nvPr/>
          </p:nvSpPr>
          <p:spPr>
            <a:xfrm>
              <a:off x="238125" y="2391800"/>
              <a:ext cx="2287275" cy="907300"/>
            </a:xfrm>
            <a:custGeom>
              <a:avLst/>
              <a:gdLst/>
              <a:ahLst/>
              <a:cxnLst/>
              <a:rect l="l" t="t" r="r" b="b"/>
              <a:pathLst>
                <a:path w="91491" h="36292" extrusionOk="0">
                  <a:moveTo>
                    <a:pt x="0" y="0"/>
                  </a:moveTo>
                  <a:lnTo>
                    <a:pt x="0" y="5026"/>
                  </a:lnTo>
                  <a:lnTo>
                    <a:pt x="17269" y="18146"/>
                  </a:lnTo>
                  <a:lnTo>
                    <a:pt x="0" y="31266"/>
                  </a:lnTo>
                  <a:lnTo>
                    <a:pt x="0" y="36292"/>
                  </a:lnTo>
                  <a:lnTo>
                    <a:pt x="71942" y="36292"/>
                  </a:lnTo>
                  <a:lnTo>
                    <a:pt x="91490" y="17591"/>
                  </a:lnTo>
                  <a:lnTo>
                    <a:pt x="71942" y="0"/>
                  </a:ln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19" name="Google Shape;19973;p45">
              <a:extLst>
                <a:ext uri="{FF2B5EF4-FFF2-40B4-BE49-F238E27FC236}">
                  <a16:creationId xmlns:a16="http://schemas.microsoft.com/office/drawing/2014/main" id="{2089B6A6-C8BD-E2EB-4D1D-D57B86097781}"/>
                </a:ext>
              </a:extLst>
            </p:cNvPr>
            <p:cNvSpPr/>
            <p:nvPr/>
          </p:nvSpPr>
          <p:spPr>
            <a:xfrm>
              <a:off x="2130150" y="2740975"/>
              <a:ext cx="206050" cy="176475"/>
            </a:xfrm>
            <a:custGeom>
              <a:avLst/>
              <a:gdLst/>
              <a:ahLst/>
              <a:cxnLst/>
              <a:rect l="l" t="t" r="r" b="b"/>
              <a:pathLst>
                <a:path w="8242" h="7059" extrusionOk="0">
                  <a:moveTo>
                    <a:pt x="4705" y="0"/>
                  </a:moveTo>
                  <a:cubicBezTo>
                    <a:pt x="1579" y="0"/>
                    <a:pt x="1" y="3799"/>
                    <a:pt x="2222" y="6020"/>
                  </a:cubicBezTo>
                  <a:cubicBezTo>
                    <a:pt x="2939" y="6738"/>
                    <a:pt x="3822" y="7059"/>
                    <a:pt x="4688" y="7059"/>
                  </a:cubicBezTo>
                  <a:cubicBezTo>
                    <a:pt x="6501" y="7059"/>
                    <a:pt x="8241" y="5652"/>
                    <a:pt x="8241" y="3536"/>
                  </a:cubicBezTo>
                  <a:cubicBezTo>
                    <a:pt x="8241" y="1578"/>
                    <a:pt x="6663" y="0"/>
                    <a:pt x="4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grpSp>
      <p:sp>
        <p:nvSpPr>
          <p:cNvPr id="20" name="ZoneTexte 19">
            <a:extLst>
              <a:ext uri="{FF2B5EF4-FFF2-40B4-BE49-F238E27FC236}">
                <a16:creationId xmlns:a16="http://schemas.microsoft.com/office/drawing/2014/main" id="{03DAD556-0E30-C1B2-6D9F-61EB0F7151CE}"/>
              </a:ext>
            </a:extLst>
          </p:cNvPr>
          <p:cNvSpPr txBox="1"/>
          <p:nvPr/>
        </p:nvSpPr>
        <p:spPr>
          <a:xfrm>
            <a:off x="1061794" y="1653043"/>
            <a:ext cx="2168682" cy="646331"/>
          </a:xfrm>
          <a:prstGeom prst="rect">
            <a:avLst/>
          </a:prstGeom>
          <a:noFill/>
        </p:spPr>
        <p:txBody>
          <a:bodyPr wrap="square" rtlCol="0">
            <a:spAutoFit/>
          </a:bodyPr>
          <a:lstStyle/>
          <a:p>
            <a:pPr algn="ctr"/>
            <a:r>
              <a:rPr lang="it-IT" sz="1800" dirty="0"/>
              <a:t>Segmentazione </a:t>
            </a:r>
          </a:p>
          <a:p>
            <a:pPr algn="ctr"/>
            <a:r>
              <a:rPr lang="it-IT" sz="1800" dirty="0"/>
              <a:t>in frasi</a:t>
            </a:r>
            <a:endParaRPr lang="fr-FR" sz="1800" dirty="0"/>
          </a:p>
        </p:txBody>
      </p:sp>
      <p:sp>
        <p:nvSpPr>
          <p:cNvPr id="21" name="ZoneTexte 20">
            <a:extLst>
              <a:ext uri="{FF2B5EF4-FFF2-40B4-BE49-F238E27FC236}">
                <a16:creationId xmlns:a16="http://schemas.microsoft.com/office/drawing/2014/main" id="{0B58F2E0-4DBC-E40D-71BD-0BA1A6AF11A4}"/>
              </a:ext>
            </a:extLst>
          </p:cNvPr>
          <p:cNvSpPr txBox="1"/>
          <p:nvPr/>
        </p:nvSpPr>
        <p:spPr>
          <a:xfrm>
            <a:off x="2908641" y="3771748"/>
            <a:ext cx="1879076" cy="646331"/>
          </a:xfrm>
          <a:prstGeom prst="rect">
            <a:avLst/>
          </a:prstGeom>
          <a:noFill/>
        </p:spPr>
        <p:txBody>
          <a:bodyPr wrap="square" rtlCol="0">
            <a:spAutoFit/>
          </a:bodyPr>
          <a:lstStyle/>
          <a:p>
            <a:pPr algn="ctr"/>
            <a:r>
              <a:rPr lang="it-IT" sz="1800" b="1" dirty="0">
                <a:effectLst>
                  <a:outerShdw blurRad="38100" dist="38100" dir="2700000" algn="tl">
                    <a:srgbClr val="000000">
                      <a:alpha val="43137"/>
                    </a:srgbClr>
                  </a:outerShdw>
                </a:effectLst>
              </a:rPr>
              <a:t>Segmentazione </a:t>
            </a:r>
          </a:p>
          <a:p>
            <a:pPr algn="ctr"/>
            <a:r>
              <a:rPr lang="it-IT" sz="1800" b="1" dirty="0">
                <a:effectLst>
                  <a:outerShdw blurRad="38100" dist="38100" dir="2700000" algn="tl">
                    <a:srgbClr val="000000">
                      <a:alpha val="43137"/>
                    </a:srgbClr>
                  </a:outerShdw>
                </a:effectLst>
              </a:rPr>
              <a:t>in token</a:t>
            </a:r>
            <a:endParaRPr lang="fr-FR" sz="1800" b="1" dirty="0">
              <a:effectLst>
                <a:outerShdw blurRad="38100" dist="38100" dir="2700000" algn="tl">
                  <a:srgbClr val="000000">
                    <a:alpha val="43137"/>
                  </a:srgbClr>
                </a:outerShdw>
              </a:effectLst>
            </a:endParaRPr>
          </a:p>
        </p:txBody>
      </p:sp>
      <p:sp>
        <p:nvSpPr>
          <p:cNvPr id="22" name="ZoneTexte 21">
            <a:extLst>
              <a:ext uri="{FF2B5EF4-FFF2-40B4-BE49-F238E27FC236}">
                <a16:creationId xmlns:a16="http://schemas.microsoft.com/office/drawing/2014/main" id="{696CFE4E-B4A3-FEC5-0366-EB27A149F81E}"/>
              </a:ext>
            </a:extLst>
          </p:cNvPr>
          <p:cNvSpPr txBox="1"/>
          <p:nvPr/>
        </p:nvSpPr>
        <p:spPr>
          <a:xfrm>
            <a:off x="4407772" y="1275817"/>
            <a:ext cx="1871978" cy="1200329"/>
          </a:xfrm>
          <a:prstGeom prst="rect">
            <a:avLst/>
          </a:prstGeom>
          <a:noFill/>
        </p:spPr>
        <p:txBody>
          <a:bodyPr wrap="square" rtlCol="0">
            <a:spAutoFit/>
          </a:bodyPr>
          <a:lstStyle/>
          <a:p>
            <a:pPr algn="ctr"/>
            <a:r>
              <a:rPr lang="it-IT" sz="1800" dirty="0"/>
              <a:t>Analisi grammaticale, morfosintattica…</a:t>
            </a:r>
            <a:endParaRPr lang="fr-FR" sz="1800" dirty="0"/>
          </a:p>
        </p:txBody>
      </p:sp>
      <p:sp>
        <p:nvSpPr>
          <p:cNvPr id="23" name="ZoneTexte 22">
            <a:extLst>
              <a:ext uri="{FF2B5EF4-FFF2-40B4-BE49-F238E27FC236}">
                <a16:creationId xmlns:a16="http://schemas.microsoft.com/office/drawing/2014/main" id="{C6A8A697-2D8D-A7AC-DAAE-82BE009EF2C8}"/>
              </a:ext>
            </a:extLst>
          </p:cNvPr>
          <p:cNvSpPr txBox="1"/>
          <p:nvPr/>
        </p:nvSpPr>
        <p:spPr>
          <a:xfrm>
            <a:off x="5471824" y="3771748"/>
            <a:ext cx="2289291" cy="923330"/>
          </a:xfrm>
          <a:prstGeom prst="rect">
            <a:avLst/>
          </a:prstGeom>
          <a:noFill/>
        </p:spPr>
        <p:txBody>
          <a:bodyPr wrap="square" rtlCol="0">
            <a:spAutoFit/>
          </a:bodyPr>
          <a:lstStyle/>
          <a:p>
            <a:pPr algn="ctr"/>
            <a:r>
              <a:rPr lang="it-IT" sz="1800" dirty="0"/>
              <a:t>Altre analisi</a:t>
            </a:r>
            <a:r>
              <a:rPr lang="fr-FR" sz="1800" dirty="0"/>
              <a:t>/</a:t>
            </a:r>
            <a:r>
              <a:rPr lang="fr-FR" sz="1800" dirty="0" err="1"/>
              <a:t>processi</a:t>
            </a:r>
            <a:r>
              <a:rPr lang="fr-FR" sz="1800" dirty="0"/>
              <a:t> di </a:t>
            </a:r>
            <a:r>
              <a:rPr lang="fr-FR" sz="1800" dirty="0" err="1"/>
              <a:t>etichettatura</a:t>
            </a:r>
            <a:r>
              <a:rPr lang="fr-FR" sz="1800" dirty="0"/>
              <a:t> </a:t>
            </a:r>
            <a:r>
              <a:rPr lang="fr-FR" sz="1800" dirty="0" err="1"/>
              <a:t>specifici</a:t>
            </a:r>
            <a:endParaRPr lang="it-IT" sz="1800" dirty="0"/>
          </a:p>
        </p:txBody>
      </p:sp>
      <p:cxnSp>
        <p:nvCxnSpPr>
          <p:cNvPr id="25" name="Connecteur droit 24">
            <a:extLst>
              <a:ext uri="{FF2B5EF4-FFF2-40B4-BE49-F238E27FC236}">
                <a16:creationId xmlns:a16="http://schemas.microsoft.com/office/drawing/2014/main" id="{F929C669-A7B1-1E98-46E2-8105650CD72F}"/>
              </a:ext>
            </a:extLst>
          </p:cNvPr>
          <p:cNvCxnSpPr>
            <a:cxnSpLocks/>
            <a:stCxn id="20" idx="2"/>
          </p:cNvCxnSpPr>
          <p:nvPr/>
        </p:nvCxnSpPr>
        <p:spPr>
          <a:xfrm>
            <a:off x="2146135" y="2299374"/>
            <a:ext cx="0" cy="369181"/>
          </a:xfrm>
          <a:prstGeom prst="line">
            <a:avLst/>
          </a:prstGeom>
          <a:ln w="5715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D6B96090-675A-C6A1-BE9F-7D5AB93B1449}"/>
              </a:ext>
            </a:extLst>
          </p:cNvPr>
          <p:cNvCxnSpPr>
            <a:cxnSpLocks/>
            <a:endCxn id="21" idx="0"/>
          </p:cNvCxnSpPr>
          <p:nvPr/>
        </p:nvCxnSpPr>
        <p:spPr>
          <a:xfrm>
            <a:off x="3848179" y="3242380"/>
            <a:ext cx="0" cy="529368"/>
          </a:xfrm>
          <a:prstGeom prst="line">
            <a:avLst/>
          </a:prstGeom>
          <a:ln w="57150">
            <a:solidFill>
              <a:srgbClr val="FFCFB8"/>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873132C1-116A-1D64-6376-A4D8DB40FE8A}"/>
              </a:ext>
            </a:extLst>
          </p:cNvPr>
          <p:cNvCxnSpPr>
            <a:cxnSpLocks/>
          </p:cNvCxnSpPr>
          <p:nvPr/>
        </p:nvCxnSpPr>
        <p:spPr>
          <a:xfrm>
            <a:off x="5091974" y="2299374"/>
            <a:ext cx="0" cy="482508"/>
          </a:xfrm>
          <a:prstGeom prst="line">
            <a:avLst/>
          </a:prstGeom>
          <a:ln w="57150">
            <a:solidFill>
              <a:srgbClr val="F7D89E"/>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6BF0FE8D-0839-CFE9-1707-1857244C4F93}"/>
              </a:ext>
            </a:extLst>
          </p:cNvPr>
          <p:cNvCxnSpPr>
            <a:cxnSpLocks/>
          </p:cNvCxnSpPr>
          <p:nvPr/>
        </p:nvCxnSpPr>
        <p:spPr>
          <a:xfrm>
            <a:off x="6490625" y="3228440"/>
            <a:ext cx="4267" cy="544064"/>
          </a:xfrm>
          <a:prstGeom prst="line">
            <a:avLst/>
          </a:prstGeom>
          <a:ln w="57150">
            <a:solidFill>
              <a:srgbClr val="FF7A6D"/>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05917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7CF5F904-83EC-3B59-3053-464112274153}"/>
              </a:ext>
            </a:extLst>
          </p:cNvPr>
          <p:cNvPicPr>
            <a:picLocks noChangeAspect="1"/>
          </p:cNvPicPr>
          <p:nvPr/>
        </p:nvPicPr>
        <p:blipFill>
          <a:blip r:embed="rId2"/>
          <a:stretch>
            <a:fillRect/>
          </a:stretch>
        </p:blipFill>
        <p:spPr>
          <a:xfrm>
            <a:off x="947842" y="267788"/>
            <a:ext cx="6846591" cy="4036423"/>
          </a:xfrm>
          <a:prstGeom prst="rect">
            <a:avLst/>
          </a:prstGeom>
        </p:spPr>
      </p:pic>
    </p:spTree>
    <p:extLst>
      <p:ext uri="{BB962C8B-B14F-4D97-AF65-F5344CB8AC3E}">
        <p14:creationId xmlns:p14="http://schemas.microsoft.com/office/powerpoint/2010/main" val="282067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8A4AC5-D965-356D-ACEE-3A5F23ED88F4}"/>
              </a:ext>
            </a:extLst>
          </p:cNvPr>
          <p:cNvSpPr>
            <a:spLocks noGrp="1"/>
          </p:cNvSpPr>
          <p:nvPr>
            <p:ph type="title"/>
          </p:nvPr>
        </p:nvSpPr>
        <p:spPr/>
        <p:txBody>
          <a:bodyPr/>
          <a:lstStyle/>
          <a:p>
            <a:r>
              <a:rPr lang="it-IT" dirty="0"/>
              <a:t>Cos’è un token ?</a:t>
            </a:r>
            <a:endParaRPr lang="fr-FR" dirty="0"/>
          </a:p>
        </p:txBody>
      </p:sp>
      <p:sp>
        <p:nvSpPr>
          <p:cNvPr id="3" name="Sous-titre 2">
            <a:extLst>
              <a:ext uri="{FF2B5EF4-FFF2-40B4-BE49-F238E27FC236}">
                <a16:creationId xmlns:a16="http://schemas.microsoft.com/office/drawing/2014/main" id="{55BCD9CC-4B58-0DEE-F8F4-8AA1D8A0BDF3}"/>
              </a:ext>
            </a:extLst>
          </p:cNvPr>
          <p:cNvSpPr>
            <a:spLocks noGrp="1"/>
          </p:cNvSpPr>
          <p:nvPr>
            <p:ph type="subTitle" idx="1"/>
          </p:nvPr>
        </p:nvSpPr>
        <p:spPr/>
        <p:txBody>
          <a:bodyPr/>
          <a:lstStyle/>
          <a:p>
            <a:r>
              <a:rPr lang="it-IT" dirty="0"/>
              <a:t>Perché si dice «token» e non «parola» ?</a:t>
            </a:r>
            <a:endParaRPr lang="fr-FR" dirty="0"/>
          </a:p>
        </p:txBody>
      </p:sp>
      <p:sp>
        <p:nvSpPr>
          <p:cNvPr id="4" name="Sous-titre 3">
            <a:extLst>
              <a:ext uri="{FF2B5EF4-FFF2-40B4-BE49-F238E27FC236}">
                <a16:creationId xmlns:a16="http://schemas.microsoft.com/office/drawing/2014/main" id="{26B535AC-D0EE-9C28-2D03-6BE56130B59A}"/>
              </a:ext>
            </a:extLst>
          </p:cNvPr>
          <p:cNvSpPr>
            <a:spLocks noGrp="1"/>
          </p:cNvSpPr>
          <p:nvPr>
            <p:ph type="subTitle" idx="2"/>
          </p:nvPr>
        </p:nvSpPr>
        <p:spPr/>
        <p:txBody>
          <a:bodyPr/>
          <a:lstStyle/>
          <a:p>
            <a:pPr marL="139700" indent="0">
              <a:buNone/>
            </a:pPr>
            <a:r>
              <a:rPr lang="it-IT" dirty="0"/>
              <a:t>- perché non sempre a un token corrisponde una parola…</a:t>
            </a:r>
          </a:p>
          <a:p>
            <a:pPr marL="139700" indent="0">
              <a:buNone/>
            </a:pPr>
            <a:endParaRPr lang="it-IT" dirty="0"/>
          </a:p>
          <a:p>
            <a:pPr marL="139700" indent="0">
              <a:buNone/>
            </a:pPr>
            <a:r>
              <a:rPr lang="it-IT" dirty="0"/>
              <a:t>«Se una notte d'inverno un viaggiatore è un romanzo di Italo Calvino pubblicato nel 1979.» </a:t>
            </a:r>
            <a:r>
              <a:rPr lang="it-IT" sz="1100" i="1" dirty="0"/>
              <a:t>(tratto da Wikipedia)</a:t>
            </a:r>
            <a:endParaRPr lang="it-IT" i="1" dirty="0"/>
          </a:p>
        </p:txBody>
      </p:sp>
      <p:pic>
        <p:nvPicPr>
          <p:cNvPr id="7" name="Image 6">
            <a:extLst>
              <a:ext uri="{FF2B5EF4-FFF2-40B4-BE49-F238E27FC236}">
                <a16:creationId xmlns:a16="http://schemas.microsoft.com/office/drawing/2014/main" id="{FBC69F75-FE0D-59F5-03F4-2A099938500C}"/>
              </a:ext>
            </a:extLst>
          </p:cNvPr>
          <p:cNvPicPr>
            <a:picLocks noChangeAspect="1"/>
          </p:cNvPicPr>
          <p:nvPr/>
        </p:nvPicPr>
        <p:blipFill>
          <a:blip r:embed="rId3"/>
          <a:stretch>
            <a:fillRect/>
          </a:stretch>
        </p:blipFill>
        <p:spPr>
          <a:xfrm>
            <a:off x="42230" y="1095098"/>
            <a:ext cx="9059539" cy="3962953"/>
          </a:xfrm>
          <a:prstGeom prst="rect">
            <a:avLst/>
          </a:prstGeom>
        </p:spPr>
      </p:pic>
    </p:spTree>
    <p:extLst>
      <p:ext uri="{BB962C8B-B14F-4D97-AF65-F5344CB8AC3E}">
        <p14:creationId xmlns:p14="http://schemas.microsoft.com/office/powerpoint/2010/main" val="84244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8A4AC5-D965-356D-ACEE-3A5F23ED88F4}"/>
              </a:ext>
            </a:extLst>
          </p:cNvPr>
          <p:cNvSpPr>
            <a:spLocks noGrp="1"/>
          </p:cNvSpPr>
          <p:nvPr>
            <p:ph type="title"/>
          </p:nvPr>
        </p:nvSpPr>
        <p:spPr/>
        <p:txBody>
          <a:bodyPr/>
          <a:lstStyle/>
          <a:p>
            <a:r>
              <a:rPr lang="it-IT" dirty="0"/>
              <a:t>Cos’è un token ?</a:t>
            </a:r>
            <a:endParaRPr lang="fr-FR" dirty="0"/>
          </a:p>
        </p:txBody>
      </p:sp>
      <p:sp>
        <p:nvSpPr>
          <p:cNvPr id="3" name="Sous-titre 2">
            <a:extLst>
              <a:ext uri="{FF2B5EF4-FFF2-40B4-BE49-F238E27FC236}">
                <a16:creationId xmlns:a16="http://schemas.microsoft.com/office/drawing/2014/main" id="{55BCD9CC-4B58-0DEE-F8F4-8AA1D8A0BDF3}"/>
              </a:ext>
            </a:extLst>
          </p:cNvPr>
          <p:cNvSpPr>
            <a:spLocks noGrp="1"/>
          </p:cNvSpPr>
          <p:nvPr>
            <p:ph type="subTitle" idx="1"/>
          </p:nvPr>
        </p:nvSpPr>
        <p:spPr/>
        <p:txBody>
          <a:bodyPr/>
          <a:lstStyle/>
          <a:p>
            <a:r>
              <a:rPr lang="it-IT" dirty="0"/>
              <a:t>Perché si dice «token» e non «parola» ?</a:t>
            </a:r>
            <a:endParaRPr lang="fr-FR" dirty="0"/>
          </a:p>
        </p:txBody>
      </p:sp>
      <p:sp>
        <p:nvSpPr>
          <p:cNvPr id="4" name="Sous-titre 3">
            <a:extLst>
              <a:ext uri="{FF2B5EF4-FFF2-40B4-BE49-F238E27FC236}">
                <a16:creationId xmlns:a16="http://schemas.microsoft.com/office/drawing/2014/main" id="{26B535AC-D0EE-9C28-2D03-6BE56130B59A}"/>
              </a:ext>
            </a:extLst>
          </p:cNvPr>
          <p:cNvSpPr>
            <a:spLocks noGrp="1"/>
          </p:cNvSpPr>
          <p:nvPr>
            <p:ph type="subTitle" idx="2"/>
          </p:nvPr>
        </p:nvSpPr>
        <p:spPr>
          <a:xfrm>
            <a:off x="299568" y="1697650"/>
            <a:ext cx="8706546" cy="2926789"/>
          </a:xfrm>
        </p:spPr>
        <p:txBody>
          <a:bodyPr/>
          <a:lstStyle/>
          <a:p>
            <a:pPr marL="139700" indent="0">
              <a:buNone/>
            </a:pPr>
            <a:r>
              <a:rPr lang="it-IT" sz="1800" dirty="0"/>
              <a:t>- perché non sempre a un token corrisponde una parola…</a:t>
            </a:r>
          </a:p>
          <a:p>
            <a:pPr marL="139700" indent="0">
              <a:buNone/>
            </a:pPr>
            <a:r>
              <a:rPr lang="it-IT" dirty="0"/>
              <a:t> </a:t>
            </a:r>
          </a:p>
          <a:p>
            <a:pPr marL="139700" indent="0">
              <a:buNone/>
            </a:pPr>
            <a:r>
              <a:rPr lang="it-IT" sz="1600" dirty="0"/>
              <a:t>Cifre</a:t>
            </a:r>
          </a:p>
          <a:p>
            <a:pPr marL="139700" indent="0">
              <a:buNone/>
            </a:pPr>
            <a:r>
              <a:rPr lang="it-IT" sz="1600" dirty="0"/>
              <a:t>Sigle</a:t>
            </a:r>
          </a:p>
          <a:p>
            <a:pPr marL="139700" indent="0">
              <a:buNone/>
            </a:pPr>
            <a:r>
              <a:rPr lang="it-IT" sz="1600" dirty="0"/>
              <a:t>Segni di punteggiatura</a:t>
            </a:r>
          </a:p>
          <a:p>
            <a:pPr marL="139700" indent="0">
              <a:buNone/>
            </a:pPr>
            <a:endParaRPr lang="it-IT" dirty="0"/>
          </a:p>
          <a:p>
            <a:pPr marL="139700" indent="0">
              <a:buNone/>
            </a:pPr>
            <a:r>
              <a:rPr lang="it-IT" dirty="0"/>
              <a:t>Segmentazione «sugli spazi» </a:t>
            </a:r>
            <a:r>
              <a:rPr lang="it-IT" dirty="0">
                <a:sym typeface="Wingdings" panose="05000000000000000000" pitchFamily="2" charset="2"/>
              </a:rPr>
              <a:t> segmentazione </a:t>
            </a:r>
            <a:r>
              <a:rPr lang="it-IT" dirty="0"/>
              <a:t>in insiemi di caratteri (</a:t>
            </a:r>
            <a:r>
              <a:rPr lang="it-IT" dirty="0" err="1"/>
              <a:t>bigrammi</a:t>
            </a:r>
            <a:r>
              <a:rPr lang="it-IT" dirty="0"/>
              <a:t>, trigrammi…)</a:t>
            </a:r>
          </a:p>
          <a:p>
            <a:pPr marL="139700" indent="0">
              <a:buNone/>
            </a:pPr>
            <a:r>
              <a:rPr lang="it-IT" dirty="0"/>
              <a:t>non si separa in corrispondenza degli spazi ma secondo un criterio appreso dal modello e che corrisponde a «parti» della parola.</a:t>
            </a:r>
          </a:p>
          <a:p>
            <a:pPr marL="139700" indent="0">
              <a:buNone/>
            </a:pPr>
            <a:endParaRPr lang="it-IT" dirty="0"/>
          </a:p>
          <a:p>
            <a:pPr marL="139700" indent="0">
              <a:buNone/>
            </a:pPr>
            <a:r>
              <a:rPr lang="it-IT" dirty="0">
                <a:sym typeface="Wingdings" panose="05000000000000000000" pitchFamily="2" charset="2"/>
              </a:rPr>
              <a:t>			 </a:t>
            </a:r>
            <a:r>
              <a:rPr lang="it-IT" sz="1600" dirty="0">
                <a:sym typeface="Wingdings" panose="05000000000000000000" pitchFamily="2" charset="2"/>
              </a:rPr>
              <a:t>BYTE PAIR ENCODING</a:t>
            </a:r>
            <a:endParaRPr lang="it-IT" dirty="0"/>
          </a:p>
        </p:txBody>
      </p:sp>
    </p:spTree>
    <p:extLst>
      <p:ext uri="{BB962C8B-B14F-4D97-AF65-F5344CB8AC3E}">
        <p14:creationId xmlns:p14="http://schemas.microsoft.com/office/powerpoint/2010/main" val="21706426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A8A4AC5-D965-356D-ACEE-3A5F23ED88F4}"/>
              </a:ext>
            </a:extLst>
          </p:cNvPr>
          <p:cNvSpPr>
            <a:spLocks noGrp="1"/>
          </p:cNvSpPr>
          <p:nvPr>
            <p:ph type="title"/>
          </p:nvPr>
        </p:nvSpPr>
        <p:spPr/>
        <p:txBody>
          <a:bodyPr/>
          <a:lstStyle/>
          <a:p>
            <a:r>
              <a:rPr lang="it-IT" dirty="0"/>
              <a:t>Analisi grammaticale e morfosintattica</a:t>
            </a:r>
            <a:endParaRPr lang="fr-FR" dirty="0"/>
          </a:p>
        </p:txBody>
      </p:sp>
      <p:sp>
        <p:nvSpPr>
          <p:cNvPr id="4" name="Sous-titre 3">
            <a:extLst>
              <a:ext uri="{FF2B5EF4-FFF2-40B4-BE49-F238E27FC236}">
                <a16:creationId xmlns:a16="http://schemas.microsoft.com/office/drawing/2014/main" id="{26B535AC-D0EE-9C28-2D03-6BE56130B59A}"/>
              </a:ext>
            </a:extLst>
          </p:cNvPr>
          <p:cNvSpPr>
            <a:spLocks noGrp="1"/>
          </p:cNvSpPr>
          <p:nvPr>
            <p:ph type="subTitle" idx="2"/>
          </p:nvPr>
        </p:nvSpPr>
        <p:spPr>
          <a:xfrm>
            <a:off x="720000" y="1739100"/>
            <a:ext cx="7564000" cy="2741100"/>
          </a:xfrm>
        </p:spPr>
        <p:txBody>
          <a:bodyPr/>
          <a:lstStyle/>
          <a:p>
            <a:pPr marL="139700" indent="0">
              <a:buNone/>
            </a:pPr>
            <a:r>
              <a:rPr lang="it-IT" sz="1600" dirty="0"/>
              <a:t>POS-tagging (Part-of-speech)</a:t>
            </a:r>
            <a:endParaRPr lang="it-IT" dirty="0"/>
          </a:p>
          <a:p>
            <a:pPr marL="139700" indent="0">
              <a:buNone/>
            </a:pPr>
            <a:r>
              <a:rPr lang="it-IT" dirty="0">
                <a:sym typeface="Wingdings" panose="05000000000000000000" pitchFamily="2" charset="2"/>
              </a:rPr>
              <a:t> Attribuzione di un’etichetta – funzione grammaticale della parola</a:t>
            </a:r>
          </a:p>
          <a:p>
            <a:pPr marL="139700" indent="0" algn="ctr">
              <a:buNone/>
            </a:pPr>
            <a:r>
              <a:rPr lang="it-IT" sz="1800" dirty="0">
                <a:sym typeface="Wingdings" panose="05000000000000000000" pitchFamily="2" charset="2"/>
                <a:hlinkClick r:id="rId3"/>
              </a:rPr>
              <a:t>Universal </a:t>
            </a:r>
            <a:r>
              <a:rPr lang="it-IT" sz="1800" dirty="0" err="1">
                <a:sym typeface="Wingdings" panose="05000000000000000000" pitchFamily="2" charset="2"/>
                <a:hlinkClick r:id="rId3"/>
              </a:rPr>
              <a:t>Dependencies</a:t>
            </a:r>
            <a:endParaRPr lang="it-IT" sz="1800" dirty="0"/>
          </a:p>
        </p:txBody>
      </p:sp>
      <p:pic>
        <p:nvPicPr>
          <p:cNvPr id="5" name="Image 4">
            <a:extLst>
              <a:ext uri="{FF2B5EF4-FFF2-40B4-BE49-F238E27FC236}">
                <a16:creationId xmlns:a16="http://schemas.microsoft.com/office/drawing/2014/main" id="{D6F1BAAD-C83C-920C-C4D2-3F05B2373EF2}"/>
              </a:ext>
            </a:extLst>
          </p:cNvPr>
          <p:cNvPicPr>
            <a:picLocks noChangeAspect="1"/>
          </p:cNvPicPr>
          <p:nvPr/>
        </p:nvPicPr>
        <p:blipFill rotWithShape="1">
          <a:blip r:embed="rId4"/>
          <a:srcRect t="2354" b="49220"/>
          <a:stretch/>
        </p:blipFill>
        <p:spPr>
          <a:xfrm>
            <a:off x="646143" y="3011224"/>
            <a:ext cx="3855857" cy="1905001"/>
          </a:xfrm>
          <a:prstGeom prst="rect">
            <a:avLst/>
          </a:prstGeom>
        </p:spPr>
      </p:pic>
      <p:pic>
        <p:nvPicPr>
          <p:cNvPr id="6" name="Image 5">
            <a:extLst>
              <a:ext uri="{FF2B5EF4-FFF2-40B4-BE49-F238E27FC236}">
                <a16:creationId xmlns:a16="http://schemas.microsoft.com/office/drawing/2014/main" id="{05271824-F1E6-7794-EBAA-9039DD237039}"/>
              </a:ext>
            </a:extLst>
          </p:cNvPr>
          <p:cNvPicPr>
            <a:picLocks noChangeAspect="1"/>
          </p:cNvPicPr>
          <p:nvPr/>
        </p:nvPicPr>
        <p:blipFill rotWithShape="1">
          <a:blip r:embed="rId4"/>
          <a:srcRect t="50607" b="6712"/>
          <a:stretch/>
        </p:blipFill>
        <p:spPr>
          <a:xfrm>
            <a:off x="4428143" y="3109650"/>
            <a:ext cx="3855857" cy="1679049"/>
          </a:xfrm>
          <a:prstGeom prst="rect">
            <a:avLst/>
          </a:prstGeom>
        </p:spPr>
      </p:pic>
    </p:spTree>
    <p:extLst>
      <p:ext uri="{BB962C8B-B14F-4D97-AF65-F5344CB8AC3E}">
        <p14:creationId xmlns:p14="http://schemas.microsoft.com/office/powerpoint/2010/main" val="3259529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012221-4303-BB81-F7B7-33B6BCB62D8B}"/>
              </a:ext>
            </a:extLst>
          </p:cNvPr>
          <p:cNvSpPr>
            <a:spLocks noGrp="1"/>
          </p:cNvSpPr>
          <p:nvPr>
            <p:ph type="title"/>
          </p:nvPr>
        </p:nvSpPr>
        <p:spPr/>
        <p:txBody>
          <a:bodyPr/>
          <a:lstStyle/>
          <a:p>
            <a:r>
              <a:rPr lang="it-IT"/>
              <a:t>Corpora </a:t>
            </a:r>
            <a:r>
              <a:rPr lang="it-IT" dirty="0"/>
              <a:t>e linguistica</a:t>
            </a:r>
            <a:endParaRPr lang="fr-FR" dirty="0"/>
          </a:p>
        </p:txBody>
      </p:sp>
      <p:sp>
        <p:nvSpPr>
          <p:cNvPr id="3" name="Titre 2">
            <a:extLst>
              <a:ext uri="{FF2B5EF4-FFF2-40B4-BE49-F238E27FC236}">
                <a16:creationId xmlns:a16="http://schemas.microsoft.com/office/drawing/2014/main" id="{87CF40D4-D876-B1E9-31E9-2E73753410D1}"/>
              </a:ext>
            </a:extLst>
          </p:cNvPr>
          <p:cNvSpPr>
            <a:spLocks noGrp="1"/>
          </p:cNvSpPr>
          <p:nvPr>
            <p:ph type="title" idx="2"/>
          </p:nvPr>
        </p:nvSpPr>
        <p:spPr/>
        <p:txBody>
          <a:bodyPr/>
          <a:lstStyle/>
          <a:p>
            <a:r>
              <a:rPr lang="it-IT" dirty="0"/>
              <a:t>3</a:t>
            </a:r>
            <a:endParaRPr lang="fr-FR" dirty="0"/>
          </a:p>
        </p:txBody>
      </p:sp>
      <p:sp>
        <p:nvSpPr>
          <p:cNvPr id="4" name="Sous-titre 3">
            <a:extLst>
              <a:ext uri="{FF2B5EF4-FFF2-40B4-BE49-F238E27FC236}">
                <a16:creationId xmlns:a16="http://schemas.microsoft.com/office/drawing/2014/main" id="{70C7C52D-A4ED-F7DC-CCF1-C2BAF76BD70F}"/>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27311685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5"/>
          <p:cNvSpPr txBox="1">
            <a:spLocks noGrp="1"/>
          </p:cNvSpPr>
          <p:nvPr>
            <p:ph type="title"/>
          </p:nvPr>
        </p:nvSpPr>
        <p:spPr>
          <a:xfrm>
            <a:off x="720000" y="445025"/>
            <a:ext cx="7704000" cy="64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Cos’è un </a:t>
            </a:r>
            <a:r>
              <a:rPr lang="en" dirty="0">
                <a:solidFill>
                  <a:schemeClr val="dk2"/>
                </a:solidFill>
              </a:rPr>
              <a:t>corpus?</a:t>
            </a:r>
            <a:endParaRPr dirty="0"/>
          </a:p>
        </p:txBody>
      </p:sp>
      <p:sp>
        <p:nvSpPr>
          <p:cNvPr id="425" name="Google Shape;425;p25"/>
          <p:cNvSpPr txBox="1">
            <a:spLocks noGrp="1"/>
          </p:cNvSpPr>
          <p:nvPr>
            <p:ph type="subTitle" idx="1"/>
          </p:nvPr>
        </p:nvSpPr>
        <p:spPr>
          <a:xfrm>
            <a:off x="720000" y="1226347"/>
            <a:ext cx="7704000" cy="3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t>Un corpus è una raccolta di testi, abitualmente in formato digitale. Risponde a determinate caratteristiche:</a:t>
            </a:r>
            <a:endParaRPr sz="1600" dirty="0"/>
          </a:p>
        </p:txBody>
      </p:sp>
      <p:sp>
        <p:nvSpPr>
          <p:cNvPr id="427" name="Google Shape;427;p25"/>
          <p:cNvSpPr txBox="1">
            <a:spLocks noGrp="1"/>
          </p:cNvSpPr>
          <p:nvPr>
            <p:ph type="subTitle" idx="2"/>
          </p:nvPr>
        </p:nvSpPr>
        <p:spPr>
          <a:xfrm>
            <a:off x="887019" y="1939258"/>
            <a:ext cx="7369962" cy="1910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fr-FR" sz="1600" dirty="0"/>
              <a:t>U</a:t>
            </a:r>
            <a:r>
              <a:rPr lang="en" sz="1600" dirty="0"/>
              <a:t>n corpus contiene </a:t>
            </a:r>
            <a:r>
              <a:rPr lang="en" sz="1600" b="1" dirty="0"/>
              <a:t>dati selezionati e organizzati </a:t>
            </a:r>
            <a:r>
              <a:rPr lang="it-IT" sz="1600" dirty="0"/>
              <a:t>secondo dei criteri linguistici ed extra-linguistici espliciti</a:t>
            </a:r>
            <a:endParaRPr sz="1600" dirty="0"/>
          </a:p>
          <a:p>
            <a:pPr marL="457200" lvl="0" indent="-317500" algn="l" rtl="0">
              <a:spcBef>
                <a:spcPts val="1000"/>
              </a:spcBef>
              <a:spcAft>
                <a:spcPts val="0"/>
              </a:spcAft>
              <a:buSzPts val="1400"/>
              <a:buChar char="●"/>
            </a:pPr>
            <a:r>
              <a:rPr lang="en" sz="1600" b="1" dirty="0"/>
              <a:t>Serve da campione </a:t>
            </a:r>
            <a:r>
              <a:rPr lang="en" sz="1600" dirty="0"/>
              <a:t>per casi d’uso di una lingua determinata = è rappresentativo 		</a:t>
            </a:r>
          </a:p>
          <a:p>
            <a:pPr marL="1511300" lvl="3" indent="0" algn="l">
              <a:spcBef>
                <a:spcPts val="1000"/>
              </a:spcBef>
              <a:buNone/>
            </a:pPr>
            <a:r>
              <a:rPr lang="en" sz="1600" dirty="0"/>
              <a:t>			(Habert, 2000 ; Leech, 2006)</a:t>
            </a:r>
            <a:endParaRPr sz="1600" dirty="0"/>
          </a:p>
          <a:p>
            <a:pPr marL="457200" lvl="0" indent="-317500" algn="l" rtl="0">
              <a:spcBef>
                <a:spcPts val="1000"/>
              </a:spcBef>
              <a:spcAft>
                <a:spcPts val="0"/>
              </a:spcAft>
              <a:buSzPts val="1400"/>
              <a:buChar char="●"/>
            </a:pPr>
            <a:r>
              <a:rPr lang="en" sz="1600" b="1" dirty="0"/>
              <a:t>I protocolli di costituzione di un corpus devono essere descritti in maniera precisa </a:t>
            </a:r>
            <a:r>
              <a:rPr lang="en" sz="1600" dirty="0"/>
              <a:t>per poter valutare la rappresentatività di un corpus</a:t>
            </a:r>
            <a:endParaRPr sz="1600" dirty="0"/>
          </a:p>
        </p:txBody>
      </p:sp>
      <p:sp>
        <p:nvSpPr>
          <p:cNvPr id="4" name="ZoneTexte 3">
            <a:extLst>
              <a:ext uri="{FF2B5EF4-FFF2-40B4-BE49-F238E27FC236}">
                <a16:creationId xmlns:a16="http://schemas.microsoft.com/office/drawing/2014/main" id="{571C92A6-051D-C4EC-8EDB-E9A1724BA97F}"/>
              </a:ext>
            </a:extLst>
          </p:cNvPr>
          <p:cNvSpPr txBox="1"/>
          <p:nvPr/>
        </p:nvSpPr>
        <p:spPr>
          <a:xfrm>
            <a:off x="6081608" y="4640839"/>
            <a:ext cx="2580361" cy="276999"/>
          </a:xfrm>
          <a:prstGeom prst="rect">
            <a:avLst/>
          </a:prstGeom>
          <a:noFill/>
        </p:spPr>
        <p:txBody>
          <a:bodyPr wrap="square" rtlCol="0">
            <a:spAutoFit/>
          </a:bodyPr>
          <a:lstStyle/>
          <a:p>
            <a:r>
              <a:rPr lang="it-IT" sz="1200" i="1" dirty="0"/>
              <a:t>Slide ispirata a Ponton, 2023</a:t>
            </a:r>
            <a:endParaRPr lang="fr-FR" sz="1200" i="1"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DD3018-3531-99B1-389B-5CB2929662DA}"/>
              </a:ext>
            </a:extLst>
          </p:cNvPr>
          <p:cNvSpPr>
            <a:spLocks noGrp="1"/>
          </p:cNvSpPr>
          <p:nvPr>
            <p:ph type="title"/>
          </p:nvPr>
        </p:nvSpPr>
        <p:spPr/>
        <p:txBody>
          <a:bodyPr/>
          <a:lstStyle/>
          <a:p>
            <a:r>
              <a:rPr lang="it-IT" dirty="0"/>
              <a:t>A cosa servono </a:t>
            </a:r>
            <a:r>
              <a:rPr lang="it-IT" dirty="0">
                <a:solidFill>
                  <a:schemeClr val="dk2"/>
                </a:solidFill>
              </a:rPr>
              <a:t>i corpora?</a:t>
            </a:r>
            <a:endParaRPr lang="fr-FR" dirty="0">
              <a:solidFill>
                <a:schemeClr val="dk2"/>
              </a:solidFill>
            </a:endParaRPr>
          </a:p>
        </p:txBody>
      </p:sp>
      <p:sp>
        <p:nvSpPr>
          <p:cNvPr id="4" name="Sous-titre 3">
            <a:extLst>
              <a:ext uri="{FF2B5EF4-FFF2-40B4-BE49-F238E27FC236}">
                <a16:creationId xmlns:a16="http://schemas.microsoft.com/office/drawing/2014/main" id="{81740B80-2140-3EE4-2C9B-398D63946700}"/>
              </a:ext>
            </a:extLst>
          </p:cNvPr>
          <p:cNvSpPr>
            <a:spLocks noGrp="1"/>
          </p:cNvSpPr>
          <p:nvPr>
            <p:ph type="subTitle" idx="2"/>
          </p:nvPr>
        </p:nvSpPr>
        <p:spPr>
          <a:xfrm>
            <a:off x="598924" y="1310474"/>
            <a:ext cx="7710775" cy="3234111"/>
          </a:xfrm>
        </p:spPr>
        <p:txBody>
          <a:bodyPr/>
          <a:lstStyle/>
          <a:p>
            <a:r>
              <a:rPr lang="it-IT" sz="1600" dirty="0"/>
              <a:t>Oggetto di studio per il linguista :</a:t>
            </a:r>
          </a:p>
          <a:p>
            <a:pPr lvl="1" algn="l"/>
            <a:r>
              <a:rPr lang="it-IT" sz="1600" dirty="0"/>
              <a:t>Risorse autentiche sull’uso della lingua</a:t>
            </a:r>
          </a:p>
          <a:p>
            <a:pPr lvl="1" algn="l"/>
            <a:r>
              <a:rPr lang="it-IT" sz="1600" dirty="0"/>
              <a:t>Attestazione di fenomeni precisi in diacronia e sincronia</a:t>
            </a:r>
          </a:p>
          <a:p>
            <a:pPr lvl="1" algn="l"/>
            <a:endParaRPr lang="fr-FR" sz="1600" dirty="0"/>
          </a:p>
          <a:p>
            <a:r>
              <a:rPr lang="it-IT" sz="1600" dirty="0"/>
              <a:t>Per la linguistica computazionale :</a:t>
            </a:r>
          </a:p>
          <a:p>
            <a:pPr lvl="1" algn="l"/>
            <a:r>
              <a:rPr lang="it-IT" sz="1600" dirty="0"/>
              <a:t>Risorsa di dati empirici per l’elaborazione di risorse</a:t>
            </a:r>
          </a:p>
          <a:p>
            <a:pPr lvl="1" algn="l"/>
            <a:r>
              <a:rPr lang="it-IT" sz="1600" dirty="0"/>
              <a:t>Risorsa di dati per l’elaborazione di modelli statistici o probabilisti</a:t>
            </a:r>
          </a:p>
          <a:p>
            <a:pPr lvl="1" algn="l"/>
            <a:r>
              <a:rPr lang="it-IT" sz="1600" dirty="0"/>
              <a:t>Punto di riferimento per la valutazione – </a:t>
            </a:r>
            <a:r>
              <a:rPr lang="it-IT" sz="1600" dirty="0" err="1"/>
              <a:t>gold</a:t>
            </a:r>
            <a:r>
              <a:rPr lang="it-IT" sz="1600" dirty="0"/>
              <a:t>(en) standard</a:t>
            </a:r>
          </a:p>
          <a:p>
            <a:pPr lvl="1" algn="l"/>
            <a:endParaRPr lang="it-IT" sz="1600" dirty="0"/>
          </a:p>
          <a:p>
            <a:r>
              <a:rPr lang="it-IT" sz="1600" dirty="0"/>
              <a:t>Altre discipline (storia, letteratura…)</a:t>
            </a:r>
          </a:p>
          <a:p>
            <a:pPr lvl="1" algn="l"/>
            <a:r>
              <a:rPr lang="it-IT" sz="1600" dirty="0"/>
              <a:t>Risorse per consultazione</a:t>
            </a:r>
          </a:p>
          <a:p>
            <a:pPr lvl="1" algn="l"/>
            <a:endParaRPr lang="it-IT" dirty="0"/>
          </a:p>
        </p:txBody>
      </p:sp>
      <p:sp>
        <p:nvSpPr>
          <p:cNvPr id="5" name="ZoneTexte 4">
            <a:extLst>
              <a:ext uri="{FF2B5EF4-FFF2-40B4-BE49-F238E27FC236}">
                <a16:creationId xmlns:a16="http://schemas.microsoft.com/office/drawing/2014/main" id="{72A34430-5DFF-8B7F-6027-8CB2FA52C0A6}"/>
              </a:ext>
            </a:extLst>
          </p:cNvPr>
          <p:cNvSpPr txBox="1"/>
          <p:nvPr/>
        </p:nvSpPr>
        <p:spPr>
          <a:xfrm>
            <a:off x="6081608" y="4544586"/>
            <a:ext cx="2580361" cy="276999"/>
          </a:xfrm>
          <a:prstGeom prst="rect">
            <a:avLst/>
          </a:prstGeom>
          <a:noFill/>
        </p:spPr>
        <p:txBody>
          <a:bodyPr wrap="square" rtlCol="0">
            <a:spAutoFit/>
          </a:bodyPr>
          <a:lstStyle/>
          <a:p>
            <a:r>
              <a:rPr lang="it-IT" sz="1200" i="1" dirty="0"/>
              <a:t>Slide ispirata a Ponton, 2023</a:t>
            </a:r>
            <a:endParaRPr lang="fr-FR" sz="1200" i="1" dirty="0"/>
          </a:p>
        </p:txBody>
      </p:sp>
    </p:spTree>
    <p:extLst>
      <p:ext uri="{BB962C8B-B14F-4D97-AF65-F5344CB8AC3E}">
        <p14:creationId xmlns:p14="http://schemas.microsoft.com/office/powerpoint/2010/main" val="3746544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296565-ED84-F76C-FBD7-1B1C76760FE9}"/>
              </a:ext>
            </a:extLst>
          </p:cNvPr>
          <p:cNvSpPr txBox="1">
            <a:spLocks/>
          </p:cNvSpPr>
          <p:nvPr/>
        </p:nvSpPr>
        <p:spPr>
          <a:xfrm>
            <a:off x="720000" y="408300"/>
            <a:ext cx="8223584"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500" b="1" dirty="0">
                <a:latin typeface="Syne" panose="020B0604020202020204" charset="0"/>
              </a:rPr>
              <a:t>Ma prima… una breve </a:t>
            </a:r>
            <a:r>
              <a:rPr lang="it-IT" sz="3500" b="1" dirty="0">
                <a:solidFill>
                  <a:schemeClr val="dk2"/>
                </a:solidFill>
                <a:latin typeface="Syne"/>
                <a:sym typeface="Syne"/>
              </a:rPr>
              <a:t>introduzione</a:t>
            </a:r>
            <a:r>
              <a:rPr lang="it-IT" sz="2800" b="1" dirty="0">
                <a:latin typeface="Syne" panose="020B0604020202020204" charset="0"/>
              </a:rPr>
              <a:t>!</a:t>
            </a:r>
            <a:endParaRPr lang="fr-FR" sz="2800" b="1" dirty="0">
              <a:latin typeface="Syne" panose="020B0604020202020204" charset="0"/>
            </a:endParaRPr>
          </a:p>
        </p:txBody>
      </p:sp>
      <p:sp>
        <p:nvSpPr>
          <p:cNvPr id="3" name="Espace réservé du texte 2">
            <a:extLst>
              <a:ext uri="{FF2B5EF4-FFF2-40B4-BE49-F238E27FC236}">
                <a16:creationId xmlns:a16="http://schemas.microsoft.com/office/drawing/2014/main" id="{2F184C6D-9BB6-A66C-161A-740334902C62}"/>
              </a:ext>
            </a:extLst>
          </p:cNvPr>
          <p:cNvSpPr txBox="1">
            <a:spLocks/>
          </p:cNvSpPr>
          <p:nvPr/>
        </p:nvSpPr>
        <p:spPr>
          <a:xfrm>
            <a:off x="720000" y="1265854"/>
            <a:ext cx="7704000" cy="32331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7800" algn="ctr"/>
            <a:endParaRPr lang="fr-FR" sz="1600" dirty="0">
              <a:latin typeface="Golos Text" panose="020B0604020202020204" charset="0"/>
              <a:cs typeface="Golos Text" panose="020B0604020202020204" charset="0"/>
            </a:endParaRPr>
          </a:p>
          <a:p>
            <a:pPr marL="177800" algn="ctr"/>
            <a:endParaRPr lang="fr-FR" sz="1600" dirty="0">
              <a:latin typeface="Golos Text" panose="020B0604020202020204" charset="0"/>
              <a:cs typeface="Golos Text" panose="020B0604020202020204" charset="0"/>
            </a:endParaRPr>
          </a:p>
          <a:p>
            <a:pPr marL="177800" algn="ctr"/>
            <a:r>
              <a:rPr lang="fr-FR" sz="1800" dirty="0" err="1">
                <a:latin typeface="Golos Text" panose="020B0604020202020204" charset="0"/>
                <a:cs typeface="Golos Text" panose="020B0604020202020204" charset="0"/>
              </a:rPr>
              <a:t>Dottoranda</a:t>
            </a:r>
            <a:r>
              <a:rPr lang="fr-FR" sz="1800" dirty="0">
                <a:latin typeface="Golos Text" panose="020B0604020202020204" charset="0"/>
                <a:cs typeface="Golos Text" panose="020B0604020202020204" charset="0"/>
              </a:rPr>
              <a:t> in </a:t>
            </a:r>
            <a:r>
              <a:rPr lang="fr-FR" sz="1800" dirty="0" err="1">
                <a:latin typeface="Golos Text" panose="020B0604020202020204" charset="0"/>
                <a:cs typeface="Golos Text" panose="020B0604020202020204" charset="0"/>
              </a:rPr>
              <a:t>scienze</a:t>
            </a:r>
            <a:r>
              <a:rPr lang="fr-FR" sz="1800" dirty="0">
                <a:latin typeface="Golos Text" panose="020B0604020202020204" charset="0"/>
                <a:cs typeface="Golos Text" panose="020B0604020202020204" charset="0"/>
              </a:rPr>
              <a:t> </a:t>
            </a:r>
            <a:r>
              <a:rPr lang="fr-FR" sz="1800" dirty="0" err="1">
                <a:latin typeface="Golos Text" panose="020B0604020202020204" charset="0"/>
                <a:cs typeface="Golos Text" panose="020B0604020202020204" charset="0"/>
              </a:rPr>
              <a:t>del</a:t>
            </a:r>
            <a:r>
              <a:rPr lang="fr-FR" sz="1800" dirty="0">
                <a:latin typeface="Golos Text" panose="020B0604020202020204" charset="0"/>
                <a:cs typeface="Golos Text" panose="020B0604020202020204" charset="0"/>
              </a:rPr>
              <a:t> </a:t>
            </a:r>
            <a:r>
              <a:rPr lang="fr-FR" sz="1800" dirty="0" err="1">
                <a:latin typeface="Golos Text" panose="020B0604020202020204" charset="0"/>
                <a:cs typeface="Golos Text" panose="020B0604020202020204" charset="0"/>
              </a:rPr>
              <a:t>linguaggio</a:t>
            </a:r>
            <a:r>
              <a:rPr lang="fr-FR" sz="1800" dirty="0">
                <a:latin typeface="Golos Text" panose="020B0604020202020204" charset="0"/>
                <a:cs typeface="Golos Text" panose="020B0604020202020204" charset="0"/>
              </a:rPr>
              <a:t> e </a:t>
            </a:r>
            <a:r>
              <a:rPr lang="fr-FR" sz="1800" dirty="0" err="1">
                <a:latin typeface="Golos Text" panose="020B0604020202020204" charset="0"/>
                <a:cs typeface="Golos Text" panose="020B0604020202020204" charset="0"/>
              </a:rPr>
              <a:t>linguistica</a:t>
            </a:r>
            <a:r>
              <a:rPr lang="fr-FR" sz="1800" dirty="0">
                <a:latin typeface="Golos Text" panose="020B0604020202020204" charset="0"/>
                <a:cs typeface="Golos Text" panose="020B0604020202020204" charset="0"/>
              </a:rPr>
              <a:t> </a:t>
            </a:r>
            <a:r>
              <a:rPr lang="fr-FR" sz="1800" dirty="0" err="1">
                <a:latin typeface="Golos Text" panose="020B0604020202020204" charset="0"/>
                <a:cs typeface="Golos Text" panose="020B0604020202020204" charset="0"/>
              </a:rPr>
              <a:t>computazionale</a:t>
            </a:r>
            <a:endParaRPr lang="fr-FR" sz="1800" dirty="0">
              <a:latin typeface="Golos Text" panose="020B0604020202020204" charset="0"/>
              <a:cs typeface="Golos Text" panose="020B0604020202020204" charset="0"/>
            </a:endParaRPr>
          </a:p>
          <a:p>
            <a:pPr marL="177800" algn="ctr"/>
            <a:r>
              <a:rPr lang="fr-FR" sz="1800" dirty="0">
                <a:latin typeface="Golos Text" panose="020B0604020202020204" charset="0"/>
                <a:cs typeface="Golos Text" panose="020B0604020202020204" charset="0"/>
              </a:rPr>
              <a:t>(Sciences du Langage et Traitement Automatique des Langues)</a:t>
            </a:r>
          </a:p>
          <a:p>
            <a:pPr marL="177800" algn="ctr"/>
            <a:endParaRPr lang="fr-FR" sz="1600" dirty="0">
              <a:latin typeface="Golos Text" panose="020B0604020202020204" charset="0"/>
              <a:cs typeface="Golos Text" panose="020B0604020202020204" charset="0"/>
            </a:endParaRPr>
          </a:p>
          <a:p>
            <a:pPr marL="177800" algn="ctr"/>
            <a:endParaRPr lang="fr-FR" sz="1600" dirty="0">
              <a:latin typeface="Golos Text" panose="020B0604020202020204" charset="0"/>
              <a:cs typeface="Golos Text" panose="020B0604020202020204" charset="0"/>
            </a:endParaRPr>
          </a:p>
          <a:p>
            <a:pPr marL="177800" algn="ctr"/>
            <a:endParaRPr lang="fr-FR" sz="1600" dirty="0">
              <a:latin typeface="Golos Text" panose="020B0604020202020204" charset="0"/>
              <a:cs typeface="Golos Text" panose="020B0604020202020204" charset="0"/>
            </a:endParaRPr>
          </a:p>
          <a:p>
            <a:pPr marL="177800" algn="ctr"/>
            <a:endParaRPr lang="fr-FR" sz="1600" dirty="0">
              <a:latin typeface="Golos Text" panose="020B0604020202020204" charset="0"/>
              <a:cs typeface="Golos Text" panose="020B0604020202020204" charset="0"/>
            </a:endParaRPr>
          </a:p>
          <a:p>
            <a:pPr marL="177800" algn="ctr"/>
            <a:endParaRPr lang="fr-FR" sz="1600" dirty="0">
              <a:latin typeface="Golos Text" panose="020B0604020202020204" charset="0"/>
              <a:cs typeface="Golos Text" panose="020B0604020202020204" charset="0"/>
            </a:endParaRPr>
          </a:p>
          <a:p>
            <a:pPr marL="177800" algn="ctr"/>
            <a:endParaRPr lang="fr-FR" sz="1800" dirty="0">
              <a:latin typeface="Golos Text" panose="020B0604020202020204" charset="0"/>
              <a:cs typeface="Golos Text" panose="020B0604020202020204" charset="0"/>
            </a:endParaRPr>
          </a:p>
          <a:p>
            <a:pPr marL="177800" algn="ctr"/>
            <a:endParaRPr lang="fr-FR" sz="1800" dirty="0">
              <a:latin typeface="Golos Text" panose="020B0604020202020204" charset="0"/>
              <a:cs typeface="Golos Text" panose="020B0604020202020204" charset="0"/>
            </a:endParaRPr>
          </a:p>
          <a:p>
            <a:pPr marL="177800" algn="ctr"/>
            <a:r>
              <a:rPr lang="fr-FR" sz="1800" dirty="0" err="1">
                <a:latin typeface="Golos Text" panose="020B0604020202020204" charset="0"/>
                <a:cs typeface="Golos Text" panose="020B0604020202020204" charset="0"/>
              </a:rPr>
              <a:t>Tutor</a:t>
            </a:r>
            <a:r>
              <a:rPr lang="fr-FR" sz="1800" dirty="0">
                <a:latin typeface="Golos Text" panose="020B0604020202020204" charset="0"/>
                <a:cs typeface="Golos Text" panose="020B0604020202020204" charset="0"/>
              </a:rPr>
              <a:t> : Federica Da Milano, Catherine Brissaud, Claude Ponton</a:t>
            </a:r>
          </a:p>
          <a:p>
            <a:pPr marL="177800"/>
            <a:endParaRPr lang="fr-FR" sz="1600" dirty="0">
              <a:latin typeface="Golos Text" panose="020B0604020202020204" charset="0"/>
              <a:cs typeface="Golos Text" panose="020B0604020202020204" charset="0"/>
            </a:endParaRPr>
          </a:p>
        </p:txBody>
      </p:sp>
      <p:pic>
        <p:nvPicPr>
          <p:cNvPr id="5" name="Image 4">
            <a:extLst>
              <a:ext uri="{FF2B5EF4-FFF2-40B4-BE49-F238E27FC236}">
                <a16:creationId xmlns:a16="http://schemas.microsoft.com/office/drawing/2014/main" id="{9F1304F1-AFB0-5A76-9871-5F360E19FEAA}"/>
              </a:ext>
            </a:extLst>
          </p:cNvPr>
          <p:cNvPicPr>
            <a:picLocks noChangeAspect="1"/>
          </p:cNvPicPr>
          <p:nvPr/>
        </p:nvPicPr>
        <p:blipFill>
          <a:blip r:embed="rId3"/>
          <a:stretch>
            <a:fillRect/>
          </a:stretch>
        </p:blipFill>
        <p:spPr>
          <a:xfrm>
            <a:off x="1908629" y="2571750"/>
            <a:ext cx="2110075" cy="1170910"/>
          </a:xfrm>
          <a:prstGeom prst="rect">
            <a:avLst/>
          </a:prstGeom>
        </p:spPr>
      </p:pic>
      <p:pic>
        <p:nvPicPr>
          <p:cNvPr id="7" name="Graphique 6">
            <a:extLst>
              <a:ext uri="{FF2B5EF4-FFF2-40B4-BE49-F238E27FC236}">
                <a16:creationId xmlns:a16="http://schemas.microsoft.com/office/drawing/2014/main" id="{CB863800-2B64-8541-0C33-73F58759FA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2917" y="2512197"/>
            <a:ext cx="1290016" cy="1290016"/>
          </a:xfrm>
          <a:prstGeom prst="rect">
            <a:avLst/>
          </a:prstGeom>
        </p:spPr>
      </p:pic>
      <p:pic>
        <p:nvPicPr>
          <p:cNvPr id="9" name="Graphique 8">
            <a:extLst>
              <a:ext uri="{FF2B5EF4-FFF2-40B4-BE49-F238E27FC236}">
                <a16:creationId xmlns:a16="http://schemas.microsoft.com/office/drawing/2014/main" id="{E0722122-E1E3-3714-BA94-9404D02F1C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17145" y="2512196"/>
            <a:ext cx="1290015" cy="1290015"/>
          </a:xfrm>
          <a:prstGeom prst="rect">
            <a:avLst/>
          </a:prstGeom>
        </p:spPr>
      </p:pic>
    </p:spTree>
    <p:extLst>
      <p:ext uri="{BB962C8B-B14F-4D97-AF65-F5344CB8AC3E}">
        <p14:creationId xmlns:p14="http://schemas.microsoft.com/office/powerpoint/2010/main" val="13888197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DD3018-3531-99B1-389B-5CB2929662DA}"/>
              </a:ext>
            </a:extLst>
          </p:cNvPr>
          <p:cNvSpPr>
            <a:spLocks noGrp="1"/>
          </p:cNvSpPr>
          <p:nvPr>
            <p:ph type="title"/>
          </p:nvPr>
        </p:nvSpPr>
        <p:spPr>
          <a:xfrm>
            <a:off x="719999" y="445025"/>
            <a:ext cx="7941969" cy="572700"/>
          </a:xfrm>
        </p:spPr>
        <p:txBody>
          <a:bodyPr/>
          <a:lstStyle/>
          <a:p>
            <a:r>
              <a:rPr lang="it-IT" dirty="0"/>
              <a:t>Come si costituisce </a:t>
            </a:r>
            <a:r>
              <a:rPr lang="it-IT" dirty="0">
                <a:solidFill>
                  <a:schemeClr val="dk2"/>
                </a:solidFill>
              </a:rPr>
              <a:t>un corpus?</a:t>
            </a:r>
            <a:endParaRPr lang="fr-FR" dirty="0">
              <a:solidFill>
                <a:schemeClr val="dk2"/>
              </a:solidFill>
            </a:endParaRPr>
          </a:p>
        </p:txBody>
      </p:sp>
      <p:sp>
        <p:nvSpPr>
          <p:cNvPr id="4" name="Sous-titre 3">
            <a:extLst>
              <a:ext uri="{FF2B5EF4-FFF2-40B4-BE49-F238E27FC236}">
                <a16:creationId xmlns:a16="http://schemas.microsoft.com/office/drawing/2014/main" id="{81740B80-2140-3EE4-2C9B-398D63946700}"/>
              </a:ext>
            </a:extLst>
          </p:cNvPr>
          <p:cNvSpPr>
            <a:spLocks noGrp="1"/>
          </p:cNvSpPr>
          <p:nvPr>
            <p:ph type="subTitle" idx="2"/>
          </p:nvPr>
        </p:nvSpPr>
        <p:spPr>
          <a:xfrm>
            <a:off x="425670" y="1153886"/>
            <a:ext cx="7998330" cy="3450139"/>
          </a:xfrm>
        </p:spPr>
        <p:txBody>
          <a:bodyPr/>
          <a:lstStyle/>
          <a:p>
            <a:r>
              <a:rPr lang="it-IT" sz="2000" dirty="0"/>
              <a:t>Si sceglie un criterio di selezione o di raccolta dati…</a:t>
            </a:r>
          </a:p>
          <a:p>
            <a:endParaRPr lang="it-IT" sz="2000" dirty="0"/>
          </a:p>
          <a:p>
            <a:pPr lvl="1" algn="l"/>
            <a:r>
              <a:rPr lang="it-IT" sz="2000" dirty="0"/>
              <a:t>Corpus longitudinale di scrittura di allievi delle elementari (Scolinter)</a:t>
            </a:r>
          </a:p>
          <a:p>
            <a:pPr lvl="1" algn="l"/>
            <a:r>
              <a:rPr lang="it-IT" sz="2000" dirty="0"/>
              <a:t>Tutti gli scritti di un autore (</a:t>
            </a:r>
            <a:r>
              <a:rPr lang="it-IT" sz="2000" dirty="0" err="1"/>
              <a:t>Manuscrits</a:t>
            </a:r>
            <a:r>
              <a:rPr lang="it-IT" sz="2000" dirty="0"/>
              <a:t> de Stendhal)</a:t>
            </a:r>
          </a:p>
          <a:p>
            <a:pPr lvl="1" algn="l"/>
            <a:r>
              <a:rPr lang="it-IT" sz="2000" dirty="0"/>
              <a:t>Lettere di un autore letterario (</a:t>
            </a:r>
            <a:r>
              <a:rPr lang="it-IT" sz="2000" dirty="0" err="1">
                <a:hlinkClick r:id="rId3"/>
              </a:rPr>
              <a:t>Corr</a:t>
            </a:r>
            <a:r>
              <a:rPr lang="it-IT" sz="2000" dirty="0">
                <a:hlinkClick r:id="rId3"/>
              </a:rPr>
              <a:t>-Proust</a:t>
            </a:r>
            <a:r>
              <a:rPr lang="it-IT" sz="2000" dirty="0"/>
              <a:t>)</a:t>
            </a:r>
          </a:p>
          <a:p>
            <a:pPr lvl="1" algn="l"/>
            <a:r>
              <a:rPr lang="it-IT" sz="2000" dirty="0"/>
              <a:t>Lettere mandate a casa da soldati durante la I Guerra  Mondiale (Corpus 14)</a:t>
            </a:r>
          </a:p>
          <a:p>
            <a:pPr lvl="1" algn="l"/>
            <a:r>
              <a:rPr lang="it-IT" sz="2000" dirty="0"/>
              <a:t>Articoli giornalistici del giornale «Le Monde» dagli anni ‘70 ad oggi</a:t>
            </a:r>
          </a:p>
          <a:p>
            <a:pPr marL="596900" lvl="1" indent="0" algn="l">
              <a:buNone/>
            </a:pPr>
            <a:endParaRPr lang="it-IT" sz="2000" dirty="0"/>
          </a:p>
          <a:p>
            <a:pPr lvl="1" algn="l"/>
            <a:endParaRPr lang="it-IT" sz="1800" dirty="0"/>
          </a:p>
        </p:txBody>
      </p:sp>
    </p:spTree>
    <p:extLst>
      <p:ext uri="{BB962C8B-B14F-4D97-AF65-F5344CB8AC3E}">
        <p14:creationId xmlns:p14="http://schemas.microsoft.com/office/powerpoint/2010/main" val="1932820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DD3018-3531-99B1-389B-5CB2929662DA}"/>
              </a:ext>
            </a:extLst>
          </p:cNvPr>
          <p:cNvSpPr>
            <a:spLocks noGrp="1"/>
          </p:cNvSpPr>
          <p:nvPr>
            <p:ph type="title"/>
          </p:nvPr>
        </p:nvSpPr>
        <p:spPr>
          <a:xfrm>
            <a:off x="719999" y="445025"/>
            <a:ext cx="7941969" cy="572700"/>
          </a:xfrm>
        </p:spPr>
        <p:txBody>
          <a:bodyPr/>
          <a:lstStyle/>
          <a:p>
            <a:r>
              <a:rPr lang="it-IT" dirty="0"/>
              <a:t>Come si costituisce </a:t>
            </a:r>
            <a:r>
              <a:rPr lang="it-IT" dirty="0">
                <a:solidFill>
                  <a:schemeClr val="dk2"/>
                </a:solidFill>
              </a:rPr>
              <a:t>un corpus?</a:t>
            </a:r>
            <a:endParaRPr lang="fr-FR" dirty="0">
              <a:solidFill>
                <a:schemeClr val="dk2"/>
              </a:solidFill>
            </a:endParaRPr>
          </a:p>
        </p:txBody>
      </p:sp>
      <p:sp>
        <p:nvSpPr>
          <p:cNvPr id="3" name="Sous-titre 2">
            <a:extLst>
              <a:ext uri="{FF2B5EF4-FFF2-40B4-BE49-F238E27FC236}">
                <a16:creationId xmlns:a16="http://schemas.microsoft.com/office/drawing/2014/main" id="{7D48BA08-D486-19B1-5FA1-9BF48C7297B5}"/>
              </a:ext>
            </a:extLst>
          </p:cNvPr>
          <p:cNvSpPr>
            <a:spLocks noGrp="1"/>
          </p:cNvSpPr>
          <p:nvPr>
            <p:ph type="subTitle" idx="1"/>
          </p:nvPr>
        </p:nvSpPr>
        <p:spPr/>
        <p:txBody>
          <a:bodyPr/>
          <a:lstStyle/>
          <a:p>
            <a:endParaRPr lang="fr-FR"/>
          </a:p>
        </p:txBody>
      </p:sp>
      <p:sp>
        <p:nvSpPr>
          <p:cNvPr id="4" name="Sous-titre 3">
            <a:extLst>
              <a:ext uri="{FF2B5EF4-FFF2-40B4-BE49-F238E27FC236}">
                <a16:creationId xmlns:a16="http://schemas.microsoft.com/office/drawing/2014/main" id="{81740B80-2140-3EE4-2C9B-398D63946700}"/>
              </a:ext>
            </a:extLst>
          </p:cNvPr>
          <p:cNvSpPr>
            <a:spLocks noGrp="1"/>
          </p:cNvSpPr>
          <p:nvPr>
            <p:ph type="subTitle" idx="2"/>
          </p:nvPr>
        </p:nvSpPr>
        <p:spPr>
          <a:xfrm>
            <a:off x="713224" y="1862925"/>
            <a:ext cx="7710775" cy="2741100"/>
          </a:xfrm>
        </p:spPr>
        <p:txBody>
          <a:bodyPr/>
          <a:lstStyle/>
          <a:p>
            <a:pPr>
              <a:buFont typeface="+mj-lt"/>
              <a:buAutoNum type="arabicPeriod" startAt="2"/>
            </a:pPr>
            <a:r>
              <a:rPr lang="it-IT" sz="2000" dirty="0"/>
              <a:t>… e lo scopo del corpus</a:t>
            </a:r>
          </a:p>
          <a:p>
            <a:pPr lvl="1" algn="l"/>
            <a:r>
              <a:rPr lang="it-IT" sz="2000" dirty="0"/>
              <a:t>Sulla base dello scopo di utilizzazione previsto, si realizzano dei </a:t>
            </a:r>
            <a:r>
              <a:rPr lang="it-IT" sz="2000" b="1" dirty="0"/>
              <a:t>trattamenti</a:t>
            </a:r>
            <a:r>
              <a:rPr lang="it-IT" sz="2000" dirty="0"/>
              <a:t> automatici o manuali </a:t>
            </a:r>
          </a:p>
          <a:p>
            <a:pPr marL="596900" lvl="1" indent="0" algn="l">
              <a:buNone/>
            </a:pPr>
            <a:r>
              <a:rPr lang="it-IT" sz="2000" dirty="0"/>
              <a:t>	sui dati a disposizione.</a:t>
            </a:r>
          </a:p>
          <a:p>
            <a:pPr lvl="1" algn="l"/>
            <a:r>
              <a:rPr lang="it-IT" sz="2000" dirty="0"/>
              <a:t>Si sceglie un </a:t>
            </a:r>
            <a:r>
              <a:rPr lang="it-IT" sz="2000" b="1" dirty="0"/>
              <a:t>formato</a:t>
            </a:r>
            <a:r>
              <a:rPr lang="it-IT" sz="2000" dirty="0"/>
              <a:t> per tenere i dati in ordine </a:t>
            </a:r>
          </a:p>
          <a:p>
            <a:pPr marL="596900" lvl="1" indent="0" algn="l">
              <a:buNone/>
            </a:pPr>
            <a:r>
              <a:rPr lang="it-IT" sz="2000" dirty="0"/>
              <a:t>	e per eventualmente </a:t>
            </a:r>
            <a:r>
              <a:rPr lang="it-IT" sz="2000" b="1" dirty="0"/>
              <a:t>aggiungere informazioni </a:t>
            </a:r>
            <a:r>
              <a:rPr lang="it-IT" sz="2000" dirty="0"/>
              <a:t>ai testi 	analizzati</a:t>
            </a:r>
          </a:p>
          <a:p>
            <a:pPr lvl="1" algn="l"/>
            <a:endParaRPr lang="it-IT" sz="1800" dirty="0"/>
          </a:p>
        </p:txBody>
      </p:sp>
    </p:spTree>
    <p:extLst>
      <p:ext uri="{BB962C8B-B14F-4D97-AF65-F5344CB8AC3E}">
        <p14:creationId xmlns:p14="http://schemas.microsoft.com/office/powerpoint/2010/main" val="23418024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4D3F7B-4C10-A3F8-8560-43AB6A85DEC3}"/>
              </a:ext>
            </a:extLst>
          </p:cNvPr>
          <p:cNvSpPr>
            <a:spLocks noGrp="1"/>
          </p:cNvSpPr>
          <p:nvPr>
            <p:ph type="title"/>
          </p:nvPr>
        </p:nvSpPr>
        <p:spPr/>
        <p:txBody>
          <a:bodyPr/>
          <a:lstStyle/>
          <a:p>
            <a:r>
              <a:rPr lang="it-IT" dirty="0"/>
              <a:t>Perché corpus </a:t>
            </a:r>
            <a:br>
              <a:rPr lang="it-IT" dirty="0"/>
            </a:br>
            <a:r>
              <a:rPr lang="it-IT" dirty="0"/>
              <a:t>e linguistica computazionale ?</a:t>
            </a:r>
            <a:endParaRPr lang="fr-FR" dirty="0"/>
          </a:p>
        </p:txBody>
      </p:sp>
      <p:sp>
        <p:nvSpPr>
          <p:cNvPr id="4" name="Sous-titre 3">
            <a:extLst>
              <a:ext uri="{FF2B5EF4-FFF2-40B4-BE49-F238E27FC236}">
                <a16:creationId xmlns:a16="http://schemas.microsoft.com/office/drawing/2014/main" id="{CBE88282-5C03-BA5A-82D4-F21DABD085C9}"/>
              </a:ext>
            </a:extLst>
          </p:cNvPr>
          <p:cNvSpPr>
            <a:spLocks noGrp="1"/>
          </p:cNvSpPr>
          <p:nvPr>
            <p:ph type="subTitle" idx="2"/>
          </p:nvPr>
        </p:nvSpPr>
        <p:spPr>
          <a:xfrm>
            <a:off x="713224" y="1862925"/>
            <a:ext cx="7541427" cy="2741100"/>
          </a:xfrm>
        </p:spPr>
        <p:txBody>
          <a:bodyPr/>
          <a:lstStyle/>
          <a:p>
            <a:r>
              <a:rPr lang="it-IT" dirty="0"/>
              <a:t>Corpus – strumento di osservazione statistico</a:t>
            </a:r>
          </a:p>
          <a:p>
            <a:pPr marL="139700" indent="0">
              <a:buNone/>
            </a:pPr>
            <a:r>
              <a:rPr lang="it-IT" dirty="0"/>
              <a:t>Linguistica «introspettiva» vs. linguistica empirica</a:t>
            </a:r>
          </a:p>
          <a:p>
            <a:pPr marL="139700" indent="0">
              <a:buNone/>
            </a:pPr>
            <a:endParaRPr lang="it-IT" dirty="0"/>
          </a:p>
          <a:p>
            <a:pPr marL="139700" indent="0">
              <a:lnSpc>
                <a:spcPct val="115000"/>
              </a:lnSpc>
              <a:buNone/>
            </a:pPr>
            <a:r>
              <a:rPr lang="en-GB" dirty="0"/>
              <a:t>“Most of the times (not all of course) the corpus reveals something we sort of already knew but could not retrieve through the unreliable process of introspection.” </a:t>
            </a:r>
          </a:p>
          <a:p>
            <a:pPr marL="139700" indent="0">
              <a:lnSpc>
                <a:spcPct val="115000"/>
              </a:lnSpc>
              <a:buNone/>
            </a:pPr>
            <a:r>
              <a:rPr lang="fr-FR" sz="1200" dirty="0">
                <a:effectLst/>
                <a:latin typeface="Arial Unicode MS"/>
                <a:ea typeface="Arial Unicode MS"/>
                <a:cs typeface="Arial Unicode MS"/>
              </a:rPr>
              <a:t>“Evidence and intuition, </a:t>
            </a:r>
            <a:r>
              <a:rPr lang="fr-FR" sz="1200" dirty="0" err="1">
                <a:effectLst/>
                <a:latin typeface="Arial Unicode MS"/>
                <a:ea typeface="Arial Unicode MS"/>
                <a:cs typeface="Arial Unicode MS"/>
                <a:hlinkClick r:id="rId3"/>
              </a:rPr>
              <a:t>Corpora</a:t>
            </a:r>
            <a:r>
              <a:rPr lang="fr-FR" sz="1200" dirty="0">
                <a:effectLst/>
                <a:latin typeface="Arial Unicode MS"/>
                <a:ea typeface="Arial Unicode MS"/>
                <a:cs typeface="Arial Unicode MS"/>
                <a:hlinkClick r:id="rId3"/>
              </a:rPr>
              <a:t> </a:t>
            </a:r>
            <a:r>
              <a:rPr lang="fr-FR" sz="1200" dirty="0" err="1">
                <a:effectLst/>
                <a:latin typeface="Arial Unicode MS"/>
                <a:ea typeface="Arial Unicode MS"/>
                <a:cs typeface="Arial Unicode MS"/>
                <a:hlinkClick r:id="rId3"/>
              </a:rPr>
              <a:t>list</a:t>
            </a:r>
            <a:r>
              <a:rPr lang="fr-FR" sz="1200" dirty="0">
                <a:effectLst/>
                <a:latin typeface="Arial Unicode MS"/>
                <a:ea typeface="Arial Unicode MS"/>
                <a:cs typeface="Arial Unicode MS"/>
                <a:hlinkClick r:id="rId3"/>
              </a:rPr>
              <a:t> octobre-novembre 2001, Michael </a:t>
            </a:r>
            <a:r>
              <a:rPr lang="fr-FR" sz="1200" dirty="0" err="1">
                <a:effectLst/>
                <a:latin typeface="Arial Unicode MS"/>
                <a:ea typeface="Arial Unicode MS"/>
                <a:cs typeface="Arial Unicode MS"/>
                <a:hlinkClick r:id="rId3"/>
              </a:rPr>
              <a:t>Rundell</a:t>
            </a:r>
            <a:r>
              <a:rPr lang="en-GB" sz="1200" dirty="0">
                <a:effectLst/>
                <a:latin typeface="Arial Unicode MS"/>
                <a:ea typeface="Arial Unicode MS"/>
                <a:cs typeface="Arial Unicode MS"/>
              </a:rPr>
              <a:t>.”</a:t>
            </a:r>
            <a:endParaRPr lang="fr-FR" sz="1200" dirty="0">
              <a:effectLst/>
              <a:latin typeface="Arial" panose="020B0604020202020204" pitchFamily="34" charset="0"/>
              <a:ea typeface="Arial" panose="020B0604020202020204" pitchFamily="34" charset="0"/>
            </a:endParaRPr>
          </a:p>
          <a:p>
            <a:pPr marL="139700" indent="0">
              <a:lnSpc>
                <a:spcPct val="115000"/>
              </a:lnSpc>
              <a:buNone/>
            </a:pPr>
            <a:endParaRPr lang="fr-FR" sz="1800" dirty="0">
              <a:effectLst/>
              <a:latin typeface="Arial" panose="020B0604020202020204" pitchFamily="34" charset="0"/>
              <a:ea typeface="Arial" panose="020B0604020202020204" pitchFamily="34" charset="0"/>
            </a:endParaRPr>
          </a:p>
          <a:p>
            <a:pPr>
              <a:buFont typeface="+mj-lt"/>
              <a:buAutoNum type="arabicPeriod" startAt="2"/>
            </a:pPr>
            <a:r>
              <a:rPr lang="fr-FR" dirty="0" err="1"/>
              <a:t>Strumento</a:t>
            </a:r>
            <a:r>
              <a:rPr lang="fr-FR" dirty="0"/>
              <a:t> di </a:t>
            </a:r>
            <a:r>
              <a:rPr lang="fr-FR" dirty="0" err="1"/>
              <a:t>allenamento</a:t>
            </a:r>
            <a:r>
              <a:rPr lang="fr-FR" dirty="0"/>
              <a:t> per grandi </a:t>
            </a:r>
            <a:r>
              <a:rPr lang="fr-FR" dirty="0" err="1"/>
              <a:t>modelli</a:t>
            </a:r>
            <a:r>
              <a:rPr lang="fr-FR" dirty="0"/>
              <a:t> </a:t>
            </a:r>
            <a:r>
              <a:rPr lang="fr-FR" dirty="0" err="1"/>
              <a:t>linguistici</a:t>
            </a:r>
            <a:r>
              <a:rPr lang="fr-FR" dirty="0"/>
              <a:t> (Large </a:t>
            </a:r>
            <a:r>
              <a:rPr lang="fr-FR" dirty="0" err="1"/>
              <a:t>Language</a:t>
            </a:r>
            <a:r>
              <a:rPr lang="fr-FR" dirty="0"/>
              <a:t> </a:t>
            </a:r>
            <a:r>
              <a:rPr lang="fr-FR" dirty="0" err="1"/>
              <a:t>Models</a:t>
            </a:r>
            <a:r>
              <a:rPr lang="fr-FR" dirty="0"/>
              <a:t>)</a:t>
            </a:r>
          </a:p>
          <a:p>
            <a:pPr marL="139700" indent="0">
              <a:buNone/>
            </a:pPr>
            <a:r>
              <a:rPr lang="fr-FR" dirty="0">
                <a:sym typeface="Wingdings" panose="05000000000000000000" pitchFamily="2" charset="2"/>
              </a:rPr>
              <a:t> </a:t>
            </a:r>
            <a:r>
              <a:rPr lang="fr-FR" dirty="0" err="1">
                <a:sym typeface="Wingdings" panose="05000000000000000000" pitchFamily="2" charset="2"/>
              </a:rPr>
              <a:t>Criterio</a:t>
            </a:r>
            <a:r>
              <a:rPr lang="fr-FR" dirty="0">
                <a:sym typeface="Wingdings" panose="05000000000000000000" pitchFamily="2" charset="2"/>
              </a:rPr>
              <a:t> di </a:t>
            </a:r>
            <a:r>
              <a:rPr lang="fr-FR" dirty="0" err="1">
                <a:sym typeface="Wingdings" panose="05000000000000000000" pitchFamily="2" charset="2"/>
              </a:rPr>
              <a:t>selezione</a:t>
            </a:r>
            <a:r>
              <a:rPr lang="fr-FR" dirty="0">
                <a:sym typeface="Wingdings" panose="05000000000000000000" pitchFamily="2" charset="2"/>
              </a:rPr>
              <a:t> </a:t>
            </a:r>
            <a:r>
              <a:rPr lang="fr-FR" dirty="0" err="1">
                <a:sym typeface="Wingdings" panose="05000000000000000000" pitchFamily="2" charset="2"/>
              </a:rPr>
              <a:t>dati</a:t>
            </a:r>
            <a:r>
              <a:rPr lang="fr-FR" dirty="0">
                <a:sym typeface="Wingdings" panose="05000000000000000000" pitchFamily="2" charset="2"/>
              </a:rPr>
              <a:t> non più </a:t>
            </a:r>
            <a:r>
              <a:rPr lang="fr-FR" dirty="0" err="1">
                <a:sym typeface="Wingdings" panose="05000000000000000000" pitchFamily="2" charset="2"/>
              </a:rPr>
              <a:t>applicabile</a:t>
            </a:r>
            <a:r>
              <a:rPr lang="fr-FR" dirty="0">
                <a:sym typeface="Wingdings" panose="05000000000000000000" pitchFamily="2" charset="2"/>
              </a:rPr>
              <a:t> – grande mole di </a:t>
            </a:r>
            <a:r>
              <a:rPr lang="fr-FR" dirty="0" err="1">
                <a:sym typeface="Wingdings" panose="05000000000000000000" pitchFamily="2" charset="2"/>
              </a:rPr>
              <a:t>dati</a:t>
            </a:r>
            <a:r>
              <a:rPr lang="fr-FR" dirty="0">
                <a:sym typeface="Wingdings" panose="05000000000000000000" pitchFamily="2" charset="2"/>
              </a:rPr>
              <a:t> </a:t>
            </a:r>
            <a:r>
              <a:rPr lang="fr-FR" dirty="0" err="1">
                <a:sym typeface="Wingdings" panose="05000000000000000000" pitchFamily="2" charset="2"/>
              </a:rPr>
              <a:t>richiesta</a:t>
            </a:r>
            <a:endParaRPr lang="fr-FR" dirty="0"/>
          </a:p>
        </p:txBody>
      </p:sp>
    </p:spTree>
    <p:extLst>
      <p:ext uri="{BB962C8B-B14F-4D97-AF65-F5344CB8AC3E}">
        <p14:creationId xmlns:p14="http://schemas.microsoft.com/office/powerpoint/2010/main" val="3520921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A60A41-EB7C-D454-4A8B-F2A91DC1363F}"/>
              </a:ext>
            </a:extLst>
          </p:cNvPr>
          <p:cNvSpPr>
            <a:spLocks noGrp="1"/>
          </p:cNvSpPr>
          <p:nvPr>
            <p:ph type="title"/>
          </p:nvPr>
        </p:nvSpPr>
        <p:spPr/>
        <p:txBody>
          <a:bodyPr/>
          <a:lstStyle/>
          <a:p>
            <a:r>
              <a:rPr lang="it-IT" dirty="0"/>
              <a:t>Ricerca</a:t>
            </a:r>
            <a:endParaRPr lang="fr-FR" dirty="0"/>
          </a:p>
        </p:txBody>
      </p:sp>
      <p:sp>
        <p:nvSpPr>
          <p:cNvPr id="3" name="Titre 2">
            <a:extLst>
              <a:ext uri="{FF2B5EF4-FFF2-40B4-BE49-F238E27FC236}">
                <a16:creationId xmlns:a16="http://schemas.microsoft.com/office/drawing/2014/main" id="{18C55156-EA39-9F6C-E9BE-14F26BA84842}"/>
              </a:ext>
            </a:extLst>
          </p:cNvPr>
          <p:cNvSpPr>
            <a:spLocks noGrp="1"/>
          </p:cNvSpPr>
          <p:nvPr>
            <p:ph type="title" idx="2"/>
          </p:nvPr>
        </p:nvSpPr>
        <p:spPr/>
        <p:txBody>
          <a:bodyPr/>
          <a:lstStyle/>
          <a:p>
            <a:r>
              <a:rPr lang="it-IT" dirty="0"/>
              <a:t>4</a:t>
            </a:r>
            <a:endParaRPr lang="fr-FR" dirty="0"/>
          </a:p>
        </p:txBody>
      </p:sp>
      <p:sp>
        <p:nvSpPr>
          <p:cNvPr id="4" name="Sous-titre 3">
            <a:extLst>
              <a:ext uri="{FF2B5EF4-FFF2-40B4-BE49-F238E27FC236}">
                <a16:creationId xmlns:a16="http://schemas.microsoft.com/office/drawing/2014/main" id="{AD94A241-62FB-2AEE-E26D-249F992D2B41}"/>
              </a:ext>
            </a:extLst>
          </p:cNvPr>
          <p:cNvSpPr>
            <a:spLocks noGrp="1"/>
          </p:cNvSpPr>
          <p:nvPr>
            <p:ph type="subTitle" idx="1"/>
          </p:nvPr>
        </p:nvSpPr>
        <p:spPr/>
        <p:txBody>
          <a:bodyPr/>
          <a:lstStyle/>
          <a:p>
            <a:r>
              <a:rPr lang="it-IT" dirty="0"/>
              <a:t>Ovvero gatti, lupi, streghe e robot </a:t>
            </a:r>
          </a:p>
          <a:p>
            <a:r>
              <a:rPr lang="it-IT" dirty="0"/>
              <a:t>(narrati dai bambini)</a:t>
            </a:r>
            <a:endParaRPr lang="fr-FR" dirty="0"/>
          </a:p>
        </p:txBody>
      </p:sp>
    </p:spTree>
    <p:extLst>
      <p:ext uri="{BB962C8B-B14F-4D97-AF65-F5344CB8AC3E}">
        <p14:creationId xmlns:p14="http://schemas.microsoft.com/office/powerpoint/2010/main" val="673823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26"/>
          <p:cNvSpPr txBox="1">
            <a:spLocks noGrp="1"/>
          </p:cNvSpPr>
          <p:nvPr>
            <p:ph type="subTitle" idx="1"/>
          </p:nvPr>
        </p:nvSpPr>
        <p:spPr>
          <a:xfrm>
            <a:off x="713225" y="1106527"/>
            <a:ext cx="3783712" cy="3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C</a:t>
            </a:r>
            <a:r>
              <a:rPr lang="en" dirty="0"/>
              <a:t>orpus longitudinale comparabile scritto, testi narrativi di allievi di scuola primaria (6-11 anni), in francese, italiano e spagnolo.</a:t>
            </a:r>
            <a:endParaRPr dirty="0"/>
          </a:p>
        </p:txBody>
      </p:sp>
      <p:sp>
        <p:nvSpPr>
          <p:cNvPr id="433" name="Google Shape;433;p2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Corpus </a:t>
            </a:r>
            <a:r>
              <a:rPr lang="en" dirty="0">
                <a:solidFill>
                  <a:schemeClr val="dk2"/>
                </a:solidFill>
              </a:rPr>
              <a:t>Scolinter</a:t>
            </a:r>
            <a:endParaRPr dirty="0"/>
          </a:p>
        </p:txBody>
      </p:sp>
      <p:sp>
        <p:nvSpPr>
          <p:cNvPr id="2" name="Rectangle 1">
            <a:extLst>
              <a:ext uri="{FF2B5EF4-FFF2-40B4-BE49-F238E27FC236}">
                <a16:creationId xmlns:a16="http://schemas.microsoft.com/office/drawing/2014/main" id="{0D4F1FB6-6BBD-4E09-94AA-1C42AEC843A4}"/>
              </a:ext>
            </a:extLst>
          </p:cNvPr>
          <p:cNvSpPr/>
          <p:nvPr/>
        </p:nvSpPr>
        <p:spPr>
          <a:xfrm>
            <a:off x="4086034" y="2711989"/>
            <a:ext cx="2134288" cy="1708160"/>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4" name="Google Shape;434;p26"/>
          <p:cNvSpPr txBox="1">
            <a:spLocks noGrp="1"/>
          </p:cNvSpPr>
          <p:nvPr>
            <p:ph type="subTitle" idx="2"/>
          </p:nvPr>
        </p:nvSpPr>
        <p:spPr>
          <a:xfrm>
            <a:off x="644986" y="2204119"/>
            <a:ext cx="3606292" cy="2174048"/>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AutoNum type="arabicPeriod"/>
            </a:pPr>
            <a:r>
              <a:rPr lang="it-IT" sz="1600" b="1" dirty="0"/>
              <a:t>Raccolta dei testi manoscritti</a:t>
            </a:r>
          </a:p>
          <a:p>
            <a:pPr marL="457200" lvl="0" indent="-317500" algn="l" rtl="0">
              <a:lnSpc>
                <a:spcPct val="150000"/>
              </a:lnSpc>
              <a:spcBef>
                <a:spcPts val="0"/>
              </a:spcBef>
              <a:spcAft>
                <a:spcPts val="0"/>
              </a:spcAft>
              <a:buSzPts val="1400"/>
              <a:buAutoNum type="arabicPeriod"/>
            </a:pPr>
            <a:r>
              <a:rPr lang="it-IT" sz="1600" b="1" dirty="0"/>
              <a:t>Scannerizzazione</a:t>
            </a:r>
          </a:p>
          <a:p>
            <a:pPr marL="457200" lvl="0" indent="-317500" algn="l" rtl="0">
              <a:lnSpc>
                <a:spcPct val="150000"/>
              </a:lnSpc>
              <a:spcBef>
                <a:spcPts val="0"/>
              </a:spcBef>
              <a:spcAft>
                <a:spcPts val="0"/>
              </a:spcAft>
              <a:buSzPts val="1400"/>
              <a:buAutoNum type="arabicPeriod"/>
            </a:pPr>
            <a:r>
              <a:rPr lang="it-IT" sz="1600" b="1" dirty="0"/>
              <a:t>Trascrizione manuale</a:t>
            </a:r>
          </a:p>
          <a:p>
            <a:pPr marL="457200" lvl="0" indent="-317500" algn="l" rtl="0">
              <a:lnSpc>
                <a:spcPct val="150000"/>
              </a:lnSpc>
              <a:spcBef>
                <a:spcPts val="0"/>
              </a:spcBef>
              <a:spcAft>
                <a:spcPts val="0"/>
              </a:spcAft>
              <a:buSzPts val="1400"/>
              <a:buAutoNum type="arabicPeriod"/>
            </a:pPr>
            <a:r>
              <a:rPr lang="it-IT" sz="1600" b="1" dirty="0"/>
              <a:t>Normalizzazione manuale</a:t>
            </a:r>
          </a:p>
          <a:p>
            <a:pPr marL="457200" lvl="0" indent="-317500" algn="l" rtl="0">
              <a:lnSpc>
                <a:spcPct val="150000"/>
              </a:lnSpc>
              <a:spcBef>
                <a:spcPts val="0"/>
              </a:spcBef>
              <a:spcAft>
                <a:spcPts val="0"/>
              </a:spcAft>
              <a:buSzPts val="1400"/>
              <a:buAutoNum type="arabicPeriod"/>
            </a:pPr>
            <a:r>
              <a:rPr lang="it-IT" sz="1600" b="1" dirty="0"/>
              <a:t>Annotazione</a:t>
            </a:r>
          </a:p>
        </p:txBody>
      </p:sp>
      <p:grpSp>
        <p:nvGrpSpPr>
          <p:cNvPr id="5" name="Google Shape;19965;p45">
            <a:extLst>
              <a:ext uri="{FF2B5EF4-FFF2-40B4-BE49-F238E27FC236}">
                <a16:creationId xmlns:a16="http://schemas.microsoft.com/office/drawing/2014/main" id="{56E20A03-E927-498C-8012-10BB588015B2}"/>
              </a:ext>
            </a:extLst>
          </p:cNvPr>
          <p:cNvGrpSpPr/>
          <p:nvPr/>
        </p:nvGrpSpPr>
        <p:grpSpPr>
          <a:xfrm rot="5400000">
            <a:off x="4799339" y="2778775"/>
            <a:ext cx="3341104" cy="498297"/>
            <a:chOff x="238125" y="2391800"/>
            <a:chExt cx="7114550" cy="907300"/>
          </a:xfrm>
        </p:grpSpPr>
        <p:sp>
          <p:nvSpPr>
            <p:cNvPr id="6" name="Google Shape;19966;p45">
              <a:extLst>
                <a:ext uri="{FF2B5EF4-FFF2-40B4-BE49-F238E27FC236}">
                  <a16:creationId xmlns:a16="http://schemas.microsoft.com/office/drawing/2014/main" id="{428EDA39-6C82-4938-A999-A6624B463E89}"/>
                </a:ext>
              </a:extLst>
            </p:cNvPr>
            <p:cNvSpPr/>
            <p:nvPr/>
          </p:nvSpPr>
          <p:spPr>
            <a:xfrm>
              <a:off x="5065375" y="2391800"/>
              <a:ext cx="2287300" cy="907300"/>
            </a:xfrm>
            <a:custGeom>
              <a:avLst/>
              <a:gdLst/>
              <a:ahLst/>
              <a:cxnLst/>
              <a:rect l="l" t="t" r="r" b="b"/>
              <a:pathLst>
                <a:path w="91492" h="36292" extrusionOk="0">
                  <a:moveTo>
                    <a:pt x="1" y="0"/>
                  </a:moveTo>
                  <a:lnTo>
                    <a:pt x="1" y="5026"/>
                  </a:lnTo>
                  <a:lnTo>
                    <a:pt x="17270" y="18146"/>
                  </a:lnTo>
                  <a:lnTo>
                    <a:pt x="1" y="31266"/>
                  </a:lnTo>
                  <a:lnTo>
                    <a:pt x="1" y="36292"/>
                  </a:lnTo>
                  <a:lnTo>
                    <a:pt x="71942" y="36292"/>
                  </a:lnTo>
                  <a:lnTo>
                    <a:pt x="91491" y="17591"/>
                  </a:lnTo>
                  <a:lnTo>
                    <a:pt x="7194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9967;p45">
              <a:extLst>
                <a:ext uri="{FF2B5EF4-FFF2-40B4-BE49-F238E27FC236}">
                  <a16:creationId xmlns:a16="http://schemas.microsoft.com/office/drawing/2014/main" id="{DAE55299-F1A6-4124-BFF6-36B1651C587D}"/>
                </a:ext>
              </a:extLst>
            </p:cNvPr>
            <p:cNvSpPr/>
            <p:nvPr/>
          </p:nvSpPr>
          <p:spPr>
            <a:xfrm>
              <a:off x="6956700" y="2740975"/>
              <a:ext cx="206750" cy="177175"/>
            </a:xfrm>
            <a:custGeom>
              <a:avLst/>
              <a:gdLst/>
              <a:ahLst/>
              <a:cxnLst/>
              <a:rect l="l" t="t" r="r" b="b"/>
              <a:pathLst>
                <a:path w="8270" h="7087" extrusionOk="0">
                  <a:moveTo>
                    <a:pt x="4734" y="0"/>
                  </a:moveTo>
                  <a:cubicBezTo>
                    <a:pt x="1578" y="0"/>
                    <a:pt x="1" y="3799"/>
                    <a:pt x="2221" y="6049"/>
                  </a:cubicBezTo>
                  <a:cubicBezTo>
                    <a:pt x="2948" y="6766"/>
                    <a:pt x="3835" y="7087"/>
                    <a:pt x="4704" y="7087"/>
                  </a:cubicBezTo>
                  <a:cubicBezTo>
                    <a:pt x="6528" y="7087"/>
                    <a:pt x="8270" y="5673"/>
                    <a:pt x="8270" y="3536"/>
                  </a:cubicBezTo>
                  <a:cubicBezTo>
                    <a:pt x="8270" y="1578"/>
                    <a:pt x="6692" y="0"/>
                    <a:pt x="47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9968;p45">
              <a:extLst>
                <a:ext uri="{FF2B5EF4-FFF2-40B4-BE49-F238E27FC236}">
                  <a16:creationId xmlns:a16="http://schemas.microsoft.com/office/drawing/2014/main" id="{BED4DFDA-0BB5-4783-9809-C3F4C9C698EF}"/>
                </a:ext>
              </a:extLst>
            </p:cNvPr>
            <p:cNvSpPr/>
            <p:nvPr/>
          </p:nvSpPr>
          <p:spPr>
            <a:xfrm>
              <a:off x="3454600" y="2391800"/>
              <a:ext cx="2287275" cy="907300"/>
            </a:xfrm>
            <a:custGeom>
              <a:avLst/>
              <a:gdLst/>
              <a:ahLst/>
              <a:cxnLst/>
              <a:rect l="l" t="t" r="r" b="b"/>
              <a:pathLst>
                <a:path w="91491" h="36292" extrusionOk="0">
                  <a:moveTo>
                    <a:pt x="0" y="0"/>
                  </a:moveTo>
                  <a:lnTo>
                    <a:pt x="0" y="5026"/>
                  </a:lnTo>
                  <a:lnTo>
                    <a:pt x="17270" y="18146"/>
                  </a:lnTo>
                  <a:lnTo>
                    <a:pt x="0" y="31266"/>
                  </a:lnTo>
                  <a:lnTo>
                    <a:pt x="0" y="36292"/>
                  </a:lnTo>
                  <a:lnTo>
                    <a:pt x="71942" y="36292"/>
                  </a:lnTo>
                  <a:lnTo>
                    <a:pt x="91490" y="17591"/>
                  </a:lnTo>
                  <a:lnTo>
                    <a:pt x="71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9969;p45">
              <a:extLst>
                <a:ext uri="{FF2B5EF4-FFF2-40B4-BE49-F238E27FC236}">
                  <a16:creationId xmlns:a16="http://schemas.microsoft.com/office/drawing/2014/main" id="{9A13B591-EDFD-47A3-AD28-BD032F4F5F7D}"/>
                </a:ext>
              </a:extLst>
            </p:cNvPr>
            <p:cNvSpPr/>
            <p:nvPr/>
          </p:nvSpPr>
          <p:spPr>
            <a:xfrm>
              <a:off x="5346625" y="2740975"/>
              <a:ext cx="206050" cy="177175"/>
            </a:xfrm>
            <a:custGeom>
              <a:avLst/>
              <a:gdLst/>
              <a:ahLst/>
              <a:cxnLst/>
              <a:rect l="l" t="t" r="r" b="b"/>
              <a:pathLst>
                <a:path w="8242" h="7087" extrusionOk="0">
                  <a:moveTo>
                    <a:pt x="4705" y="0"/>
                  </a:moveTo>
                  <a:cubicBezTo>
                    <a:pt x="1579" y="0"/>
                    <a:pt x="1" y="3799"/>
                    <a:pt x="2222" y="6049"/>
                  </a:cubicBezTo>
                  <a:cubicBezTo>
                    <a:pt x="2938" y="6766"/>
                    <a:pt x="3820" y="7087"/>
                    <a:pt x="4684" y="7087"/>
                  </a:cubicBezTo>
                  <a:cubicBezTo>
                    <a:pt x="6499" y="7087"/>
                    <a:pt x="8241" y="5673"/>
                    <a:pt x="8241" y="3536"/>
                  </a:cubicBezTo>
                  <a:cubicBezTo>
                    <a:pt x="8241" y="1578"/>
                    <a:pt x="6663" y="0"/>
                    <a:pt x="4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9970;p45">
              <a:extLst>
                <a:ext uri="{FF2B5EF4-FFF2-40B4-BE49-F238E27FC236}">
                  <a16:creationId xmlns:a16="http://schemas.microsoft.com/office/drawing/2014/main" id="{377C0A91-E9CF-43A3-9AD8-8F81B1A48CAA}"/>
                </a:ext>
              </a:extLst>
            </p:cNvPr>
            <p:cNvSpPr/>
            <p:nvPr/>
          </p:nvSpPr>
          <p:spPr>
            <a:xfrm>
              <a:off x="1848175" y="2391800"/>
              <a:ext cx="2287275" cy="907300"/>
            </a:xfrm>
            <a:custGeom>
              <a:avLst/>
              <a:gdLst/>
              <a:ahLst/>
              <a:cxnLst/>
              <a:rect l="l" t="t" r="r" b="b"/>
              <a:pathLst>
                <a:path w="91491" h="36292" extrusionOk="0">
                  <a:moveTo>
                    <a:pt x="1" y="0"/>
                  </a:moveTo>
                  <a:lnTo>
                    <a:pt x="1" y="5026"/>
                  </a:lnTo>
                  <a:lnTo>
                    <a:pt x="17270" y="18146"/>
                  </a:lnTo>
                  <a:lnTo>
                    <a:pt x="1" y="31266"/>
                  </a:lnTo>
                  <a:lnTo>
                    <a:pt x="1" y="36292"/>
                  </a:lnTo>
                  <a:lnTo>
                    <a:pt x="71942" y="36292"/>
                  </a:lnTo>
                  <a:lnTo>
                    <a:pt x="91491" y="17591"/>
                  </a:lnTo>
                  <a:lnTo>
                    <a:pt x="71942" y="0"/>
                  </a:lnTo>
                  <a:close/>
                </a:path>
              </a:pathLst>
            </a:custGeom>
            <a:solidFill>
              <a:srgbClr val="FFCF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9971;p45">
              <a:extLst>
                <a:ext uri="{FF2B5EF4-FFF2-40B4-BE49-F238E27FC236}">
                  <a16:creationId xmlns:a16="http://schemas.microsoft.com/office/drawing/2014/main" id="{D31B3BC7-5100-4D11-94C5-57D87CDE300A}"/>
                </a:ext>
              </a:extLst>
            </p:cNvPr>
            <p:cNvSpPr/>
            <p:nvPr/>
          </p:nvSpPr>
          <p:spPr>
            <a:xfrm>
              <a:off x="3770175" y="2741700"/>
              <a:ext cx="176075" cy="176075"/>
            </a:xfrm>
            <a:custGeom>
              <a:avLst/>
              <a:gdLst/>
              <a:ahLst/>
              <a:cxnLst/>
              <a:rect l="l" t="t" r="r" b="b"/>
              <a:pathLst>
                <a:path w="7043" h="7043" extrusionOk="0">
                  <a:moveTo>
                    <a:pt x="3536" y="1"/>
                  </a:moveTo>
                  <a:cubicBezTo>
                    <a:pt x="1578" y="1"/>
                    <a:pt x="0" y="1578"/>
                    <a:pt x="0" y="3507"/>
                  </a:cubicBezTo>
                  <a:cubicBezTo>
                    <a:pt x="0" y="5465"/>
                    <a:pt x="1578" y="7043"/>
                    <a:pt x="3536" y="7043"/>
                  </a:cubicBezTo>
                  <a:cubicBezTo>
                    <a:pt x="5465" y="7043"/>
                    <a:pt x="7043" y="5465"/>
                    <a:pt x="7043" y="3507"/>
                  </a:cubicBezTo>
                  <a:cubicBezTo>
                    <a:pt x="7043" y="1578"/>
                    <a:pt x="5465" y="1"/>
                    <a:pt x="35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9972;p45">
              <a:extLst>
                <a:ext uri="{FF2B5EF4-FFF2-40B4-BE49-F238E27FC236}">
                  <a16:creationId xmlns:a16="http://schemas.microsoft.com/office/drawing/2014/main" id="{B759FB9C-4C6E-4A4B-B192-A5586BB8756F}"/>
                </a:ext>
              </a:extLst>
            </p:cNvPr>
            <p:cNvSpPr/>
            <p:nvPr/>
          </p:nvSpPr>
          <p:spPr>
            <a:xfrm>
              <a:off x="238125" y="2391800"/>
              <a:ext cx="2287275" cy="907300"/>
            </a:xfrm>
            <a:custGeom>
              <a:avLst/>
              <a:gdLst/>
              <a:ahLst/>
              <a:cxnLst/>
              <a:rect l="l" t="t" r="r" b="b"/>
              <a:pathLst>
                <a:path w="91491" h="36292" extrusionOk="0">
                  <a:moveTo>
                    <a:pt x="0" y="0"/>
                  </a:moveTo>
                  <a:lnTo>
                    <a:pt x="0" y="5026"/>
                  </a:lnTo>
                  <a:lnTo>
                    <a:pt x="17269" y="18146"/>
                  </a:lnTo>
                  <a:lnTo>
                    <a:pt x="0" y="31266"/>
                  </a:lnTo>
                  <a:lnTo>
                    <a:pt x="0" y="36292"/>
                  </a:lnTo>
                  <a:lnTo>
                    <a:pt x="71942" y="36292"/>
                  </a:lnTo>
                  <a:lnTo>
                    <a:pt x="91490" y="17591"/>
                  </a:lnTo>
                  <a:lnTo>
                    <a:pt x="71942" y="0"/>
                  </a:lnTo>
                  <a:close/>
                </a:path>
              </a:pathLst>
            </a:custGeom>
            <a:solidFill>
              <a:schemeClr val="accent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9973;p45">
              <a:extLst>
                <a:ext uri="{FF2B5EF4-FFF2-40B4-BE49-F238E27FC236}">
                  <a16:creationId xmlns:a16="http://schemas.microsoft.com/office/drawing/2014/main" id="{BA349549-F231-4BB9-94E1-887BCA8C916E}"/>
                </a:ext>
              </a:extLst>
            </p:cNvPr>
            <p:cNvSpPr/>
            <p:nvPr/>
          </p:nvSpPr>
          <p:spPr>
            <a:xfrm>
              <a:off x="2130150" y="2740975"/>
              <a:ext cx="206050" cy="176475"/>
            </a:xfrm>
            <a:custGeom>
              <a:avLst/>
              <a:gdLst/>
              <a:ahLst/>
              <a:cxnLst/>
              <a:rect l="l" t="t" r="r" b="b"/>
              <a:pathLst>
                <a:path w="8242" h="7059" extrusionOk="0">
                  <a:moveTo>
                    <a:pt x="4705" y="0"/>
                  </a:moveTo>
                  <a:cubicBezTo>
                    <a:pt x="1579" y="0"/>
                    <a:pt x="1" y="3799"/>
                    <a:pt x="2222" y="6020"/>
                  </a:cubicBezTo>
                  <a:cubicBezTo>
                    <a:pt x="2939" y="6738"/>
                    <a:pt x="3822" y="7059"/>
                    <a:pt x="4688" y="7059"/>
                  </a:cubicBezTo>
                  <a:cubicBezTo>
                    <a:pt x="6501" y="7059"/>
                    <a:pt x="8241" y="5652"/>
                    <a:pt x="8241" y="3536"/>
                  </a:cubicBezTo>
                  <a:cubicBezTo>
                    <a:pt x="8241" y="1578"/>
                    <a:pt x="6663" y="0"/>
                    <a:pt x="470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4" name="Image 13">
            <a:extLst>
              <a:ext uri="{FF2B5EF4-FFF2-40B4-BE49-F238E27FC236}">
                <a16:creationId xmlns:a16="http://schemas.microsoft.com/office/drawing/2014/main" id="{10D4742D-C37C-4607-8BF2-5D34FA44CA98}"/>
              </a:ext>
            </a:extLst>
          </p:cNvPr>
          <p:cNvPicPr>
            <a:picLocks noChangeAspect="1"/>
          </p:cNvPicPr>
          <p:nvPr/>
        </p:nvPicPr>
        <p:blipFill rotWithShape="1">
          <a:blip r:embed="rId3"/>
          <a:srcRect l="2351" t="1559" r="1095" b="18658"/>
          <a:stretch/>
        </p:blipFill>
        <p:spPr>
          <a:xfrm>
            <a:off x="4381381" y="1163067"/>
            <a:ext cx="1690548" cy="1268415"/>
          </a:xfrm>
          <a:prstGeom prst="rect">
            <a:avLst/>
          </a:prstGeom>
        </p:spPr>
      </p:pic>
      <p:pic>
        <p:nvPicPr>
          <p:cNvPr id="17" name="Image 16">
            <a:extLst>
              <a:ext uri="{FF2B5EF4-FFF2-40B4-BE49-F238E27FC236}">
                <a16:creationId xmlns:a16="http://schemas.microsoft.com/office/drawing/2014/main" id="{65DCF7A6-EC03-4540-8E7A-CE2D63D2C16A}"/>
              </a:ext>
            </a:extLst>
          </p:cNvPr>
          <p:cNvPicPr>
            <a:picLocks noChangeAspect="1"/>
          </p:cNvPicPr>
          <p:nvPr/>
        </p:nvPicPr>
        <p:blipFill rotWithShape="1">
          <a:blip r:embed="rId4"/>
          <a:srcRect t="2743" r="10070" b="15838"/>
          <a:stretch/>
        </p:blipFill>
        <p:spPr>
          <a:xfrm>
            <a:off x="6429963" y="2147981"/>
            <a:ext cx="2447085" cy="1337766"/>
          </a:xfrm>
          <a:prstGeom prst="rect">
            <a:avLst/>
          </a:prstGeom>
        </p:spPr>
      </p:pic>
      <p:sp>
        <p:nvSpPr>
          <p:cNvPr id="21" name="ZoneTexte 20">
            <a:extLst>
              <a:ext uri="{FF2B5EF4-FFF2-40B4-BE49-F238E27FC236}">
                <a16:creationId xmlns:a16="http://schemas.microsoft.com/office/drawing/2014/main" id="{A6F37FA6-167A-4072-B634-1E461572EC3F}"/>
              </a:ext>
            </a:extLst>
          </p:cNvPr>
          <p:cNvSpPr txBox="1"/>
          <p:nvPr/>
        </p:nvSpPr>
        <p:spPr>
          <a:xfrm>
            <a:off x="4103507" y="2765850"/>
            <a:ext cx="2134288" cy="1600438"/>
          </a:xfrm>
          <a:prstGeom prst="rect">
            <a:avLst/>
          </a:prstGeom>
          <a:noFill/>
        </p:spPr>
        <p:txBody>
          <a:bodyPr wrap="square" rtlCol="0">
            <a:spAutoFit/>
          </a:bodyPr>
          <a:lstStyle/>
          <a:p>
            <a:pPr defTabSz="457200"/>
            <a:r>
              <a:rPr lang="fr-FR" sz="600" dirty="0">
                <a:solidFill>
                  <a:srgbClr val="F79646">
                    <a:lumMod val="75000"/>
                  </a:srgbClr>
                </a:solidFill>
              </a:rPr>
              <a:t>&lt;</a:t>
            </a:r>
            <a:r>
              <a:rPr lang="fr-FR" sz="600" dirty="0" err="1">
                <a:solidFill>
                  <a:srgbClr val="F79646">
                    <a:lumMod val="75000"/>
                  </a:srgbClr>
                </a:solidFill>
              </a:rPr>
              <a:t>text</a:t>
            </a:r>
            <a:r>
              <a:rPr lang="fr-FR" sz="600" dirty="0">
                <a:solidFill>
                  <a:srgbClr val="F79646">
                    <a:lumMod val="75000"/>
                  </a:srgbClr>
                </a:solidFill>
              </a:rPr>
              <a:t>&gt;</a:t>
            </a:r>
            <a:br>
              <a:rPr lang="fr-FR" sz="600" dirty="0"/>
            </a:br>
            <a:r>
              <a:rPr lang="fr-FR" sz="600" dirty="0"/>
              <a:t>  </a:t>
            </a:r>
            <a:r>
              <a:rPr lang="fr-FR" sz="600" dirty="0">
                <a:solidFill>
                  <a:srgbClr val="9BBB59">
                    <a:lumMod val="75000"/>
                  </a:srgbClr>
                </a:solidFill>
              </a:rPr>
              <a:t>&lt;body&gt;</a:t>
            </a:r>
            <a:br>
              <a:rPr lang="fr-FR" sz="600" dirty="0"/>
            </a:br>
            <a:r>
              <a:rPr lang="fr-FR" sz="600" dirty="0"/>
              <a:t>    </a:t>
            </a:r>
            <a:r>
              <a:rPr lang="fr-FR" sz="600" dirty="0">
                <a:solidFill>
                  <a:srgbClr val="1F497D">
                    <a:lumMod val="60000"/>
                    <a:lumOff val="40000"/>
                  </a:srgbClr>
                </a:solidFill>
              </a:rPr>
              <a:t>&lt;p&gt; </a:t>
            </a:r>
          </a:p>
          <a:p>
            <a:pPr defTabSz="457200"/>
            <a:r>
              <a:rPr lang="fr-FR" sz="600" dirty="0">
                <a:solidFill>
                  <a:srgbClr val="1F497D">
                    <a:lumMod val="60000"/>
                    <a:lumOff val="40000"/>
                  </a:srgbClr>
                </a:solidFill>
              </a:rPr>
              <a:t>        </a:t>
            </a:r>
            <a:r>
              <a:rPr lang="fr-FR" sz="600" dirty="0">
                <a:solidFill>
                  <a:srgbClr val="7030A0"/>
                </a:solidFill>
              </a:rPr>
              <a:t>&lt;</a:t>
            </a:r>
            <a:r>
              <a:rPr lang="fr-FR" sz="600" dirty="0" err="1">
                <a:solidFill>
                  <a:srgbClr val="7030A0"/>
                </a:solidFill>
              </a:rPr>
              <a:t>head</a:t>
            </a:r>
            <a:r>
              <a:rPr lang="fr-FR" sz="600" dirty="0">
                <a:solidFill>
                  <a:srgbClr val="7030A0"/>
                </a:solidFill>
              </a:rPr>
              <a:t>&gt;</a:t>
            </a:r>
            <a:r>
              <a:rPr lang="fr-FR" sz="600" dirty="0"/>
              <a:t>La sorcière et le loup </a:t>
            </a:r>
            <a:r>
              <a:rPr lang="fr-FR" sz="600" dirty="0">
                <a:solidFill>
                  <a:srgbClr val="7030A0"/>
                </a:solidFill>
              </a:rPr>
              <a:t>&lt;/</a:t>
            </a:r>
            <a:r>
              <a:rPr lang="fr-FR" sz="600" dirty="0" err="1">
                <a:solidFill>
                  <a:srgbClr val="7030A0"/>
                </a:solidFill>
              </a:rPr>
              <a:t>head</a:t>
            </a:r>
            <a:r>
              <a:rPr lang="fr-FR" sz="600" dirty="0">
                <a:solidFill>
                  <a:srgbClr val="7030A0"/>
                </a:solidFill>
              </a:rPr>
              <a:t>&gt; </a:t>
            </a:r>
          </a:p>
          <a:p>
            <a:pPr algn="just" defTabSz="457200"/>
            <a:r>
              <a:rPr lang="fr-FR" sz="700" dirty="0"/>
              <a:t>Il était une fois une sorcière </a:t>
            </a:r>
            <a:r>
              <a:rPr lang="fr-FR" sz="700" b="1" u="sng" dirty="0">
                <a:solidFill>
                  <a:srgbClr val="8064A2">
                    <a:lumMod val="50000"/>
                  </a:srgbClr>
                </a:solidFill>
              </a:rPr>
              <a:t>&lt;omission type="pronom"/&gt; </a:t>
            </a:r>
            <a:r>
              <a:rPr lang="fr-FR" sz="700" dirty="0"/>
              <a:t>voulait transformer un loup en chat mais le loup ne voulait pas se laisser faire </a:t>
            </a:r>
            <a:r>
              <a:rPr lang="fr-FR" sz="700" dirty="0">
                <a:solidFill>
                  <a:srgbClr val="4BACC6">
                    <a:lumMod val="75000"/>
                  </a:srgbClr>
                </a:solidFill>
              </a:rPr>
              <a:t>&lt;</a:t>
            </a:r>
            <a:r>
              <a:rPr lang="fr-FR" sz="700" dirty="0" err="1">
                <a:solidFill>
                  <a:srgbClr val="4BACC6">
                    <a:lumMod val="75000"/>
                  </a:srgbClr>
                </a:solidFill>
              </a:rPr>
              <a:t>seg</a:t>
            </a:r>
            <a:r>
              <a:rPr lang="fr-FR" sz="700" dirty="0">
                <a:solidFill>
                  <a:srgbClr val="4BACC6">
                    <a:lumMod val="75000"/>
                  </a:srgbClr>
                </a:solidFill>
              </a:rPr>
              <a:t> type="</a:t>
            </a:r>
            <a:r>
              <a:rPr lang="fr-FR" sz="700" dirty="0" err="1">
                <a:solidFill>
                  <a:srgbClr val="4BACC6">
                    <a:lumMod val="75000"/>
                  </a:srgbClr>
                </a:solidFill>
              </a:rPr>
              <a:t>segm</a:t>
            </a:r>
            <a:r>
              <a:rPr lang="fr-FR" sz="700" dirty="0">
                <a:solidFill>
                  <a:srgbClr val="4BACC6">
                    <a:lumMod val="75000"/>
                  </a:srgbClr>
                </a:solidFill>
              </a:rPr>
              <a:t>. forte"/&gt; </a:t>
            </a:r>
            <a:r>
              <a:rPr lang="fr-FR" sz="700" dirty="0"/>
              <a:t>il courut jusqu'à sa meute et leur dit ce qu'il lui était arrivé mais la sorcière l'a suivi jusqu'à sa meute et le loup saute sur la sorcière et la mange.</a:t>
            </a:r>
          </a:p>
          <a:p>
            <a:pPr defTabSz="457200"/>
            <a:r>
              <a:rPr lang="fr-FR" sz="600" dirty="0">
                <a:solidFill>
                  <a:srgbClr val="9BBB59">
                    <a:lumMod val="75000"/>
                  </a:srgbClr>
                </a:solidFill>
              </a:rPr>
              <a:t>    </a:t>
            </a:r>
            <a:r>
              <a:rPr lang="fr-FR" sz="600" dirty="0">
                <a:solidFill>
                  <a:srgbClr val="1F497D">
                    <a:lumMod val="60000"/>
                    <a:lumOff val="40000"/>
                  </a:srgbClr>
                </a:solidFill>
              </a:rPr>
              <a:t>&lt;/p&gt;</a:t>
            </a:r>
            <a:br>
              <a:rPr lang="fr-FR" sz="600" dirty="0">
                <a:solidFill>
                  <a:srgbClr val="9BBB59">
                    <a:lumMod val="75000"/>
                  </a:srgbClr>
                </a:solidFill>
              </a:rPr>
            </a:br>
            <a:r>
              <a:rPr lang="fr-FR" sz="600" dirty="0">
                <a:solidFill>
                  <a:srgbClr val="9BBB59">
                    <a:lumMod val="75000"/>
                  </a:srgbClr>
                </a:solidFill>
              </a:rPr>
              <a:t>  &lt;/body&gt;</a:t>
            </a:r>
            <a:br>
              <a:rPr lang="fr-FR" sz="600" dirty="0"/>
            </a:br>
            <a:r>
              <a:rPr lang="fr-FR" sz="600" dirty="0">
                <a:solidFill>
                  <a:srgbClr val="F79646">
                    <a:lumMod val="75000"/>
                  </a:srgbClr>
                </a:solidFill>
              </a:rPr>
              <a:t>&lt;/</a:t>
            </a:r>
            <a:r>
              <a:rPr lang="fr-FR" sz="600" dirty="0" err="1">
                <a:solidFill>
                  <a:srgbClr val="F79646">
                    <a:lumMod val="75000"/>
                  </a:srgbClr>
                </a:solidFill>
              </a:rPr>
              <a:t>text</a:t>
            </a:r>
            <a:r>
              <a:rPr lang="fr-FR" sz="600" dirty="0">
                <a:solidFill>
                  <a:srgbClr val="F79646">
                    <a:lumMod val="75000"/>
                  </a:srgbClr>
                </a:solidFill>
              </a:rPr>
              <a:t>&gt;</a:t>
            </a:r>
          </a:p>
          <a:p>
            <a:pPr defTabSz="457200"/>
            <a:endParaRPr lang="fr-FR" sz="700" dirty="0"/>
          </a:p>
        </p:txBody>
      </p:sp>
      <p:pic>
        <p:nvPicPr>
          <p:cNvPr id="35" name="Immagine 6" descr="Immagine che contiene testo, clipart, grafica vettoriale&#10;&#10;Descrizione generata automaticamente">
            <a:extLst>
              <a:ext uri="{FF2B5EF4-FFF2-40B4-BE49-F238E27FC236}">
                <a16:creationId xmlns:a16="http://schemas.microsoft.com/office/drawing/2014/main" id="{517D9AA4-09CA-4ADF-A0D2-F243F65E30C7}"/>
              </a:ext>
            </a:extLst>
          </p:cNvPr>
          <p:cNvPicPr>
            <a:picLocks noChangeAspect="1"/>
          </p:cNvPicPr>
          <p:nvPr/>
        </p:nvPicPr>
        <p:blipFill>
          <a:blip r:embed="rId5"/>
          <a:stretch>
            <a:fillRect/>
          </a:stretch>
        </p:blipFill>
        <p:spPr>
          <a:xfrm rot="10800000" flipH="1">
            <a:off x="5787186" y="570032"/>
            <a:ext cx="433556" cy="433556"/>
          </a:xfrm>
          <a:prstGeom prst="rect">
            <a:avLst/>
          </a:prstGeom>
          <a:ln>
            <a:noFill/>
          </a:ln>
          <a:effectLst>
            <a:outerShdw blurRad="292100" dist="139700" dir="2700000" algn="tl" rotWithShape="0">
              <a:srgbClr val="333333">
                <a:alpha val="65000"/>
              </a:srgbClr>
            </a:outerShdw>
          </a:effectLst>
        </p:spPr>
      </p:pic>
      <p:pic>
        <p:nvPicPr>
          <p:cNvPr id="36" name="Immagine 7">
            <a:extLst>
              <a:ext uri="{FF2B5EF4-FFF2-40B4-BE49-F238E27FC236}">
                <a16:creationId xmlns:a16="http://schemas.microsoft.com/office/drawing/2014/main" id="{9EDBAA2E-7EDE-4BCA-A603-9E1B5C90D1A0}"/>
              </a:ext>
            </a:extLst>
          </p:cNvPr>
          <p:cNvPicPr>
            <a:picLocks noChangeAspect="1"/>
          </p:cNvPicPr>
          <p:nvPr/>
        </p:nvPicPr>
        <p:blipFill>
          <a:blip r:embed="rId6"/>
          <a:stretch>
            <a:fillRect/>
          </a:stretch>
        </p:blipFill>
        <p:spPr>
          <a:xfrm rot="10800000" flipH="1">
            <a:off x="6182332" y="571725"/>
            <a:ext cx="437589" cy="437589"/>
          </a:xfrm>
          <a:prstGeom prst="rect">
            <a:avLst/>
          </a:prstGeom>
          <a:ln>
            <a:noFill/>
          </a:ln>
          <a:effectLst>
            <a:outerShdw blurRad="292100" dist="139700" dir="2700000" algn="tl" rotWithShape="0">
              <a:srgbClr val="333333">
                <a:alpha val="65000"/>
              </a:srgbClr>
            </a:outerShdw>
          </a:effectLst>
        </p:spPr>
      </p:pic>
      <p:pic>
        <p:nvPicPr>
          <p:cNvPr id="37" name="Immagine 8">
            <a:extLst>
              <a:ext uri="{FF2B5EF4-FFF2-40B4-BE49-F238E27FC236}">
                <a16:creationId xmlns:a16="http://schemas.microsoft.com/office/drawing/2014/main" id="{D827BCFA-81E4-43B5-8B5D-3566E9D6BE1A}"/>
              </a:ext>
            </a:extLst>
          </p:cNvPr>
          <p:cNvPicPr>
            <a:picLocks noChangeAspect="1"/>
          </p:cNvPicPr>
          <p:nvPr/>
        </p:nvPicPr>
        <p:blipFill>
          <a:blip r:embed="rId7"/>
          <a:stretch>
            <a:fillRect/>
          </a:stretch>
        </p:blipFill>
        <p:spPr>
          <a:xfrm>
            <a:off x="6557179" y="591405"/>
            <a:ext cx="437589" cy="437589"/>
          </a:xfrm>
          <a:prstGeom prst="rect">
            <a:avLst/>
          </a:prstGeom>
          <a:ln>
            <a:noFill/>
          </a:ln>
          <a:effectLst>
            <a:outerShdw blurRad="292100" dist="139700" dir="2700000" algn="tl" rotWithShape="0">
              <a:srgbClr val="333333">
                <a:alpha val="65000"/>
              </a:srgbClr>
            </a:outerShdw>
          </a:effectLst>
        </p:spPr>
      </p:pic>
      <p:grpSp>
        <p:nvGrpSpPr>
          <p:cNvPr id="38" name="Google Shape;5684;p72">
            <a:extLst>
              <a:ext uri="{FF2B5EF4-FFF2-40B4-BE49-F238E27FC236}">
                <a16:creationId xmlns:a16="http://schemas.microsoft.com/office/drawing/2014/main" id="{27FD2A1C-2D18-4585-9694-FF03BC20C40B}"/>
              </a:ext>
            </a:extLst>
          </p:cNvPr>
          <p:cNvGrpSpPr/>
          <p:nvPr/>
        </p:nvGrpSpPr>
        <p:grpSpPr>
          <a:xfrm>
            <a:off x="5170145" y="589476"/>
            <a:ext cx="452406" cy="358735"/>
            <a:chOff x="-40378075" y="3267450"/>
            <a:chExt cx="317425" cy="289075"/>
          </a:xfrm>
          <a:solidFill>
            <a:schemeClr val="accent2">
              <a:lumMod val="50000"/>
            </a:schemeClr>
          </a:solidFill>
        </p:grpSpPr>
        <p:sp>
          <p:nvSpPr>
            <p:cNvPr id="39" name="Google Shape;5685;p72">
              <a:extLst>
                <a:ext uri="{FF2B5EF4-FFF2-40B4-BE49-F238E27FC236}">
                  <a16:creationId xmlns:a16="http://schemas.microsoft.com/office/drawing/2014/main" id="{20A8F1B5-F2E4-4942-90A7-ABC44330678A}"/>
                </a:ext>
              </a:extLst>
            </p:cNvPr>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grp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2"/>
                  </a:solidFill>
                </a:ln>
                <a:solidFill>
                  <a:schemeClr val="tx2"/>
                </a:solidFill>
              </a:endParaRPr>
            </a:p>
          </p:txBody>
        </p:sp>
        <p:sp>
          <p:nvSpPr>
            <p:cNvPr id="40" name="Google Shape;5686;p72">
              <a:extLst>
                <a:ext uri="{FF2B5EF4-FFF2-40B4-BE49-F238E27FC236}">
                  <a16:creationId xmlns:a16="http://schemas.microsoft.com/office/drawing/2014/main" id="{3B1EF6F9-41BF-4085-9EC1-118E31EEFD72}"/>
                </a:ext>
              </a:extLst>
            </p:cNvPr>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grp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chemeClr val="tx2"/>
                  </a:solidFill>
                </a:ln>
                <a:solidFill>
                  <a:schemeClr val="tx2"/>
                </a:solidFill>
              </a:endParaRPr>
            </a:p>
          </p:txBody>
        </p:sp>
        <p:sp>
          <p:nvSpPr>
            <p:cNvPr id="41" name="Google Shape;5687;p72">
              <a:extLst>
                <a:ext uri="{FF2B5EF4-FFF2-40B4-BE49-F238E27FC236}">
                  <a16:creationId xmlns:a16="http://schemas.microsoft.com/office/drawing/2014/main" id="{4536CDB6-E4BC-4D0E-B322-0D96492D01F4}"/>
                </a:ext>
              </a:extLst>
            </p:cNvPr>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grp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n>
                  <a:solidFill>
                    <a:schemeClr val="tx2"/>
                  </a:solidFill>
                </a:ln>
                <a:solidFill>
                  <a:schemeClr val="tx2"/>
                </a:solidFill>
              </a:endParaRPr>
            </a:p>
          </p:txBody>
        </p:sp>
        <p:sp>
          <p:nvSpPr>
            <p:cNvPr id="42" name="Google Shape;5688;p72">
              <a:extLst>
                <a:ext uri="{FF2B5EF4-FFF2-40B4-BE49-F238E27FC236}">
                  <a16:creationId xmlns:a16="http://schemas.microsoft.com/office/drawing/2014/main" id="{F4882786-9706-4AFA-9333-59C999B5126E}"/>
                </a:ext>
              </a:extLst>
            </p:cNvPr>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grpFill/>
            <a:ln>
              <a:solidFill>
                <a:schemeClr val="bg1">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a:solidFill>
                    <a:schemeClr val="tx2"/>
                  </a:solidFill>
                </a:ln>
                <a:solidFill>
                  <a:schemeClr val="tx2"/>
                </a:solidFill>
              </a:endParaRPr>
            </a:p>
          </p:txBody>
        </p:sp>
      </p:grpSp>
      <p:pic>
        <p:nvPicPr>
          <p:cNvPr id="3" name="Image 2">
            <a:extLst>
              <a:ext uri="{FF2B5EF4-FFF2-40B4-BE49-F238E27FC236}">
                <a16:creationId xmlns:a16="http://schemas.microsoft.com/office/drawing/2014/main" id="{9E2A5596-BE30-8240-8CCF-A699C96E306A}"/>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9259" b="87963" l="22091" r="76430">
                        <a14:foregroundMark x1="35306" y1="67130" x2="37179" y2="64352"/>
                        <a14:foregroundMark x1="37475" y1="61574" x2="38166" y2="57407"/>
                        <a14:foregroundMark x1="22189" y1="67593" x2="24852" y2="61574"/>
                        <a14:foregroundMark x1="50493" y1="37500" x2="50493" y2="37500"/>
                        <a14:foregroundMark x1="74458" y1="67593" x2="76430" y2="58333"/>
                        <a14:backgroundMark x1="30178" y1="33796" x2="30178" y2="33796"/>
                        <a14:backgroundMark x1="26331" y1="64815" x2="26331" y2="64815"/>
                        <a14:backgroundMark x1="24359" y1="68056" x2="24359" y2="68056"/>
                        <a14:backgroundMark x1="37278" y1="67130" x2="37278" y2="67130"/>
                        <a14:backgroundMark x1="40434" y1="55093" x2="40434" y2="55093"/>
                        <a14:backgroundMark x1="46647" y1="34722" x2="46647" y2="34722"/>
                        <a14:backgroundMark x1="46450" y1="39815" x2="46450" y2="39815"/>
                        <a14:backgroundMark x1="47140" y1="30556" x2="47140" y2="30556"/>
                        <a14:backgroundMark x1="46154" y1="42130" x2="46154" y2="42130"/>
                        <a14:backgroundMark x1="48225" y1="67130" x2="48225" y2="67130"/>
                        <a14:backgroundMark x1="67653" y1="54167" x2="67653" y2="54167"/>
                        <a14:backgroundMark x1="66174" y1="68056" x2="66174" y2="68056"/>
                        <a14:backgroundMark x1="66469" y1="49074" x2="66469" y2="49074"/>
                      </a14:backgroundRemoval>
                    </a14:imgEffect>
                  </a14:imgLayer>
                </a14:imgProps>
              </a:ext>
            </a:extLst>
          </a:blip>
          <a:srcRect l="17601" r="19316" b="1751"/>
          <a:stretch/>
        </p:blipFill>
        <p:spPr>
          <a:xfrm>
            <a:off x="3534008" y="6168274"/>
            <a:ext cx="6046342" cy="20059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Graphique 2">
            <a:extLst>
              <a:ext uri="{FF2B5EF4-FFF2-40B4-BE49-F238E27FC236}">
                <a16:creationId xmlns:a16="http://schemas.microsoft.com/office/drawing/2014/main" id="{B1ADBEEF-7EF8-4EC7-9FE0-AC6E5BB47317}"/>
              </a:ext>
            </a:extLst>
          </p:cNvPr>
          <p:cNvGraphicFramePr>
            <a:graphicFrameLocks/>
          </p:cNvGraphicFramePr>
          <p:nvPr>
            <p:extLst>
              <p:ext uri="{D42A27DB-BD31-4B8C-83A1-F6EECF244321}">
                <p14:modId xmlns:p14="http://schemas.microsoft.com/office/powerpoint/2010/main" val="1462611694"/>
              </p:ext>
            </p:extLst>
          </p:nvPr>
        </p:nvGraphicFramePr>
        <p:xfrm>
          <a:off x="3157667" y="408866"/>
          <a:ext cx="4991100" cy="3332155"/>
        </p:xfrm>
        <a:graphic>
          <a:graphicData uri="http://schemas.openxmlformats.org/drawingml/2006/chart">
            <c:chart xmlns:c="http://schemas.openxmlformats.org/drawingml/2006/chart" xmlns:r="http://schemas.openxmlformats.org/officeDocument/2006/relationships" r:id="rId3"/>
          </a:graphicData>
        </a:graphic>
      </p:graphicFrame>
      <p:pic>
        <p:nvPicPr>
          <p:cNvPr id="8" name="Immagine 14" descr="Immagine che contiene testo&#10;&#10;Descrizione generata automaticamente">
            <a:extLst>
              <a:ext uri="{FF2B5EF4-FFF2-40B4-BE49-F238E27FC236}">
                <a16:creationId xmlns:a16="http://schemas.microsoft.com/office/drawing/2014/main" id="{E0C19190-D915-084A-3CBF-E153AA856380}"/>
              </a:ext>
            </a:extLst>
          </p:cNvPr>
          <p:cNvPicPr>
            <a:picLocks noChangeAspect="1"/>
          </p:cNvPicPr>
          <p:nvPr/>
        </p:nvPicPr>
        <p:blipFill rotWithShape="1">
          <a:blip r:embed="rId4">
            <a:extLst>
              <a:ext uri="{28A0092B-C50C-407E-A947-70E740481C1C}">
                <a14:useLocalDpi xmlns:a14="http://schemas.microsoft.com/office/drawing/2010/main" val="0"/>
              </a:ext>
            </a:extLst>
          </a:blip>
          <a:srcRect l="11572" t="7069" r="8474" b="16919"/>
          <a:stretch/>
        </p:blipFill>
        <p:spPr bwMode="auto">
          <a:xfrm>
            <a:off x="295275" y="568319"/>
            <a:ext cx="2625507" cy="25484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pic>
        <p:nvPicPr>
          <p:cNvPr id="11" name="Immagine 41">
            <a:extLst>
              <a:ext uri="{FF2B5EF4-FFF2-40B4-BE49-F238E27FC236}">
                <a16:creationId xmlns:a16="http://schemas.microsoft.com/office/drawing/2014/main" id="{50CBEFF6-FDBC-A547-D8D8-9A183B08F84E}"/>
              </a:ext>
            </a:extLst>
          </p:cNvPr>
          <p:cNvPicPr>
            <a:picLocks noChangeAspect="1"/>
          </p:cNvPicPr>
          <p:nvPr/>
        </p:nvPicPr>
        <p:blipFill>
          <a:blip r:embed="rId5"/>
          <a:stretch>
            <a:fillRect/>
          </a:stretch>
        </p:blipFill>
        <p:spPr>
          <a:xfrm>
            <a:off x="7350564" y="3282648"/>
            <a:ext cx="444068" cy="453481"/>
          </a:xfrm>
          <a:prstGeom prst="rect">
            <a:avLst/>
          </a:prstGeom>
          <a:noFill/>
          <a:ln>
            <a:noFill/>
          </a:ln>
          <a:effectLst>
            <a:innerShdw blurRad="63500" dist="50800" dir="18900000">
              <a:prstClr val="black">
                <a:alpha val="50000"/>
              </a:prstClr>
            </a:innerShdw>
          </a:effectLst>
        </p:spPr>
        <p:style>
          <a:lnRef idx="0">
            <a:scrgbClr r="0" g="0" b="0"/>
          </a:lnRef>
          <a:fillRef idx="0">
            <a:scrgbClr r="0" g="0" b="0"/>
          </a:fillRef>
          <a:effectRef idx="0">
            <a:scrgbClr r="0" g="0" b="0"/>
          </a:effectRef>
          <a:fontRef idx="minor">
            <a:schemeClr val="dk1"/>
          </a:fontRef>
        </p:style>
      </p:pic>
      <p:pic>
        <p:nvPicPr>
          <p:cNvPr id="12" name="Immagine 42" descr="Immagine che contiene testo, clipart, grafica vettoriale&#10;&#10;Descrizione generata automaticamente">
            <a:extLst>
              <a:ext uri="{FF2B5EF4-FFF2-40B4-BE49-F238E27FC236}">
                <a16:creationId xmlns:a16="http://schemas.microsoft.com/office/drawing/2014/main" id="{A39B338B-5E9D-721A-BAF5-D2295FB2E804}"/>
              </a:ext>
            </a:extLst>
          </p:cNvPr>
          <p:cNvPicPr>
            <a:picLocks noChangeAspect="1"/>
          </p:cNvPicPr>
          <p:nvPr/>
        </p:nvPicPr>
        <p:blipFill>
          <a:blip r:embed="rId6"/>
          <a:stretch>
            <a:fillRect/>
          </a:stretch>
        </p:blipFill>
        <p:spPr>
          <a:xfrm rot="10800000" flipH="1">
            <a:off x="3765371" y="3290369"/>
            <a:ext cx="425075" cy="445759"/>
          </a:xfrm>
          <a:prstGeom prst="rect">
            <a:avLst/>
          </a:prstGeom>
          <a:noFill/>
          <a:ln>
            <a:noFill/>
          </a:ln>
          <a:effectLst>
            <a:innerShdw blurRad="63500" dist="50800" dir="18900000">
              <a:prstClr val="black">
                <a:alpha val="50000"/>
              </a:prstClr>
            </a:innerShdw>
          </a:effectLst>
        </p:spPr>
        <p:style>
          <a:lnRef idx="0">
            <a:scrgbClr r="0" g="0" b="0"/>
          </a:lnRef>
          <a:fillRef idx="0">
            <a:scrgbClr r="0" g="0" b="0"/>
          </a:fillRef>
          <a:effectRef idx="0">
            <a:scrgbClr r="0" g="0" b="0"/>
          </a:effectRef>
          <a:fontRef idx="minor">
            <a:schemeClr val="dk1"/>
          </a:fontRef>
        </p:style>
      </p:pic>
      <p:pic>
        <p:nvPicPr>
          <p:cNvPr id="13" name="Immagine 43">
            <a:extLst>
              <a:ext uri="{FF2B5EF4-FFF2-40B4-BE49-F238E27FC236}">
                <a16:creationId xmlns:a16="http://schemas.microsoft.com/office/drawing/2014/main" id="{AB5F056A-9AD3-3A9F-7AE7-40D589AFD812}"/>
              </a:ext>
            </a:extLst>
          </p:cNvPr>
          <p:cNvPicPr>
            <a:picLocks noChangeAspect="1"/>
          </p:cNvPicPr>
          <p:nvPr/>
        </p:nvPicPr>
        <p:blipFill>
          <a:blip r:embed="rId7"/>
          <a:stretch>
            <a:fillRect/>
          </a:stretch>
        </p:blipFill>
        <p:spPr>
          <a:xfrm rot="10800000" flipH="1">
            <a:off x="5626141" y="3286509"/>
            <a:ext cx="425076" cy="453479"/>
          </a:xfrm>
          <a:prstGeom prst="rect">
            <a:avLst/>
          </a:prstGeom>
          <a:noFill/>
          <a:ln>
            <a:noFill/>
          </a:ln>
          <a:effectLst>
            <a:innerShdw blurRad="63500" dist="50800" dir="18900000">
              <a:prstClr val="black">
                <a:alpha val="50000"/>
              </a:prstClr>
            </a:innerShdw>
          </a:effectLst>
        </p:spPr>
        <p:style>
          <a:lnRef idx="0">
            <a:scrgbClr r="0" g="0" b="0"/>
          </a:lnRef>
          <a:fillRef idx="0">
            <a:scrgbClr r="0" g="0" b="0"/>
          </a:fillRef>
          <a:effectRef idx="0">
            <a:scrgbClr r="0" g="0" b="0"/>
          </a:effectRef>
          <a:fontRef idx="minor">
            <a:schemeClr val="dk1"/>
          </a:fontRef>
        </p:style>
      </p:pic>
      <p:sp>
        <p:nvSpPr>
          <p:cNvPr id="14" name="CasellaDiTesto 50">
            <a:extLst>
              <a:ext uri="{FF2B5EF4-FFF2-40B4-BE49-F238E27FC236}">
                <a16:creationId xmlns:a16="http://schemas.microsoft.com/office/drawing/2014/main" id="{DD6DE7CA-117A-CE4E-8365-3F8A9C1C560D}"/>
              </a:ext>
            </a:extLst>
          </p:cNvPr>
          <p:cNvSpPr txBox="1"/>
          <p:nvPr/>
        </p:nvSpPr>
        <p:spPr>
          <a:xfrm>
            <a:off x="497913" y="3166133"/>
            <a:ext cx="2299417" cy="369332"/>
          </a:xfrm>
          <a:prstGeom prst="rect">
            <a:avLst/>
          </a:prstGeom>
          <a:solidFill>
            <a:schemeClr val="tx2">
              <a:lumMod val="20000"/>
              <a:lumOff val="80000"/>
            </a:schemeClr>
          </a:solidFill>
        </p:spPr>
        <p:txBody>
          <a:bodyPr wrap="square" rtlCol="0">
            <a:spAutoFit/>
          </a:bodyPr>
          <a:lstStyle/>
          <a:p>
            <a:pPr algn="ctr" defTabSz="1828800"/>
            <a:r>
              <a:rPr lang="it-IT" sz="900" dirty="0"/>
              <a:t>Consegna usata dalla seconda </a:t>
            </a:r>
          </a:p>
          <a:p>
            <a:pPr algn="ctr" defTabSz="1828800"/>
            <a:r>
              <a:rPr lang="it-IT" sz="900" dirty="0"/>
              <a:t>alla quinta</a:t>
            </a:r>
            <a:endParaRPr lang="fr-FR" sz="900" dirty="0"/>
          </a:p>
        </p:txBody>
      </p:sp>
      <p:grpSp>
        <p:nvGrpSpPr>
          <p:cNvPr id="24" name="Groupe 23">
            <a:extLst>
              <a:ext uri="{FF2B5EF4-FFF2-40B4-BE49-F238E27FC236}">
                <a16:creationId xmlns:a16="http://schemas.microsoft.com/office/drawing/2014/main" id="{99AFE81F-5E8D-53BC-D544-3FD76B2944DB}"/>
              </a:ext>
            </a:extLst>
          </p:cNvPr>
          <p:cNvGrpSpPr/>
          <p:nvPr/>
        </p:nvGrpSpPr>
        <p:grpSpPr>
          <a:xfrm>
            <a:off x="2328499" y="3790380"/>
            <a:ext cx="4743112" cy="1220591"/>
            <a:chOff x="18422244" y="7485483"/>
            <a:chExt cx="9015136" cy="2176659"/>
          </a:xfrm>
        </p:grpSpPr>
        <p:pic>
          <p:nvPicPr>
            <p:cNvPr id="25" name="Graphique 24" descr="Imprimante avec un remplissage uni">
              <a:extLst>
                <a:ext uri="{FF2B5EF4-FFF2-40B4-BE49-F238E27FC236}">
                  <a16:creationId xmlns:a16="http://schemas.microsoft.com/office/drawing/2014/main" id="{04772C1E-6E85-33C0-6FFD-4975E26781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422244" y="8122077"/>
              <a:ext cx="1397337" cy="1397337"/>
            </a:xfrm>
            <a:prstGeom prst="rect">
              <a:avLst/>
            </a:prstGeom>
          </p:spPr>
        </p:pic>
        <p:pic>
          <p:nvPicPr>
            <p:cNvPr id="26" name="Graphique 25" descr="Clavier avec un remplissage uni">
              <a:extLst>
                <a:ext uri="{FF2B5EF4-FFF2-40B4-BE49-F238E27FC236}">
                  <a16:creationId xmlns:a16="http://schemas.microsoft.com/office/drawing/2014/main" id="{F07BB020-CCCA-C6AA-BC01-36A455C1860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95514" y="7926845"/>
              <a:ext cx="1735297" cy="1735297"/>
            </a:xfrm>
            <a:prstGeom prst="rect">
              <a:avLst/>
            </a:prstGeom>
          </p:spPr>
        </p:pic>
        <p:pic>
          <p:nvPicPr>
            <p:cNvPr id="27" name="Graphique 26" descr="Conception web avec un remplissage uni">
              <a:extLst>
                <a:ext uri="{FF2B5EF4-FFF2-40B4-BE49-F238E27FC236}">
                  <a16:creationId xmlns:a16="http://schemas.microsoft.com/office/drawing/2014/main" id="{3AD66B2A-6DFD-13AF-AB0E-D7CD27A37A9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5100208" y="8050712"/>
              <a:ext cx="1540065" cy="1540065"/>
            </a:xfrm>
            <a:prstGeom prst="rect">
              <a:avLst/>
            </a:prstGeom>
          </p:spPr>
        </p:pic>
        <p:cxnSp>
          <p:nvCxnSpPr>
            <p:cNvPr id="28" name="Connecteur droit avec flèche 27">
              <a:extLst>
                <a:ext uri="{FF2B5EF4-FFF2-40B4-BE49-F238E27FC236}">
                  <a16:creationId xmlns:a16="http://schemas.microsoft.com/office/drawing/2014/main" id="{F85DF3FD-FF4C-AFFC-40B6-86748E52671F}"/>
                </a:ext>
              </a:extLst>
            </p:cNvPr>
            <p:cNvCxnSpPr>
              <a:cxnSpLocks/>
              <a:stCxn id="25" idx="3"/>
            </p:cNvCxnSpPr>
            <p:nvPr/>
          </p:nvCxnSpPr>
          <p:spPr>
            <a:xfrm flipV="1">
              <a:off x="19819581" y="8820744"/>
              <a:ext cx="1805615" cy="2"/>
            </a:xfrm>
            <a:prstGeom prst="straightConnector1">
              <a:avLst/>
            </a:prstGeom>
            <a:ln w="76200">
              <a:solidFill>
                <a:schemeClr val="accent1">
                  <a:lumMod val="50000"/>
                </a:schemeClr>
              </a:solidFill>
              <a:prstDash val="dash"/>
              <a:tailEnd type="triangle"/>
            </a:ln>
          </p:spPr>
          <p:style>
            <a:lnRef idx="3">
              <a:schemeClr val="accent3"/>
            </a:lnRef>
            <a:fillRef idx="0">
              <a:schemeClr val="accent3"/>
            </a:fillRef>
            <a:effectRef idx="2">
              <a:schemeClr val="accent3"/>
            </a:effectRef>
            <a:fontRef idx="minor">
              <a:schemeClr val="tx1"/>
            </a:fontRef>
          </p:style>
        </p:cxnSp>
        <p:cxnSp>
          <p:nvCxnSpPr>
            <p:cNvPr id="29" name="Connecteur droit avec flèche 28">
              <a:extLst>
                <a:ext uri="{FF2B5EF4-FFF2-40B4-BE49-F238E27FC236}">
                  <a16:creationId xmlns:a16="http://schemas.microsoft.com/office/drawing/2014/main" id="{5720D632-8B19-06D7-F499-FCF47E5B9EEE}"/>
                </a:ext>
              </a:extLst>
            </p:cNvPr>
            <p:cNvCxnSpPr>
              <a:cxnSpLocks/>
            </p:cNvCxnSpPr>
            <p:nvPr/>
          </p:nvCxnSpPr>
          <p:spPr>
            <a:xfrm>
              <a:off x="23501129" y="8807618"/>
              <a:ext cx="1669397" cy="13126"/>
            </a:xfrm>
            <a:prstGeom prst="straightConnector1">
              <a:avLst/>
            </a:prstGeom>
            <a:ln w="76200">
              <a:solidFill>
                <a:schemeClr val="accent1">
                  <a:lumMod val="50000"/>
                </a:schemeClr>
              </a:solidFill>
              <a:prstDash val="dash"/>
              <a:tailEnd type="triangle"/>
            </a:ln>
          </p:spPr>
          <p:style>
            <a:lnRef idx="3">
              <a:schemeClr val="accent3"/>
            </a:lnRef>
            <a:fillRef idx="0">
              <a:schemeClr val="accent3"/>
            </a:fillRef>
            <a:effectRef idx="2">
              <a:schemeClr val="accent3"/>
            </a:effectRef>
            <a:fontRef idx="minor">
              <a:schemeClr val="tx1"/>
            </a:fontRef>
          </p:style>
        </p:cxnSp>
        <p:sp>
          <p:nvSpPr>
            <p:cNvPr id="30" name="ZoneTexte 29">
              <a:extLst>
                <a:ext uri="{FF2B5EF4-FFF2-40B4-BE49-F238E27FC236}">
                  <a16:creationId xmlns:a16="http://schemas.microsoft.com/office/drawing/2014/main" id="{0EEB660D-412B-87A2-B698-F743C774E659}"/>
                </a:ext>
              </a:extLst>
            </p:cNvPr>
            <p:cNvSpPr txBox="1"/>
            <p:nvPr/>
          </p:nvSpPr>
          <p:spPr>
            <a:xfrm>
              <a:off x="18642870" y="7501624"/>
              <a:ext cx="1017268" cy="413463"/>
            </a:xfrm>
            <a:prstGeom prst="rect">
              <a:avLst/>
            </a:prstGeom>
            <a:noFill/>
          </p:spPr>
          <p:txBody>
            <a:bodyPr wrap="square" rtlCol="0">
              <a:spAutoFit/>
            </a:bodyPr>
            <a:lstStyle/>
            <a:p>
              <a:r>
                <a:rPr lang="fr-FR" sz="700" b="1" dirty="0">
                  <a:solidFill>
                    <a:schemeClr val="accent1">
                      <a:lumMod val="50000"/>
                    </a:schemeClr>
                  </a:solidFill>
                </a:rPr>
                <a:t>SCAN</a:t>
              </a:r>
            </a:p>
          </p:txBody>
        </p:sp>
        <p:sp>
          <p:nvSpPr>
            <p:cNvPr id="31" name="ZoneTexte 30">
              <a:extLst>
                <a:ext uri="{FF2B5EF4-FFF2-40B4-BE49-F238E27FC236}">
                  <a16:creationId xmlns:a16="http://schemas.microsoft.com/office/drawing/2014/main" id="{3ADF236C-2516-2003-264D-ED6A922EFE6F}"/>
                </a:ext>
              </a:extLst>
            </p:cNvPr>
            <p:cNvSpPr txBox="1"/>
            <p:nvPr/>
          </p:nvSpPr>
          <p:spPr>
            <a:xfrm>
              <a:off x="21617492" y="7500475"/>
              <a:ext cx="2070368" cy="413463"/>
            </a:xfrm>
            <a:prstGeom prst="rect">
              <a:avLst/>
            </a:prstGeom>
            <a:noFill/>
          </p:spPr>
          <p:txBody>
            <a:bodyPr wrap="square" rtlCol="0">
              <a:spAutoFit/>
            </a:bodyPr>
            <a:lstStyle/>
            <a:p>
              <a:r>
                <a:rPr lang="fr-FR" sz="700" b="1" dirty="0">
                  <a:solidFill>
                    <a:schemeClr val="accent1">
                      <a:lumMod val="50000"/>
                    </a:schemeClr>
                  </a:solidFill>
                </a:rPr>
                <a:t>TRANSCRIPTION</a:t>
              </a:r>
            </a:p>
          </p:txBody>
        </p:sp>
        <p:sp>
          <p:nvSpPr>
            <p:cNvPr id="32" name="ZoneTexte 31">
              <a:extLst>
                <a:ext uri="{FF2B5EF4-FFF2-40B4-BE49-F238E27FC236}">
                  <a16:creationId xmlns:a16="http://schemas.microsoft.com/office/drawing/2014/main" id="{D2FA7CC8-7776-C4AF-0CE0-C4A5C3B3FBE6}"/>
                </a:ext>
              </a:extLst>
            </p:cNvPr>
            <p:cNvSpPr txBox="1"/>
            <p:nvPr/>
          </p:nvSpPr>
          <p:spPr>
            <a:xfrm>
              <a:off x="24303100" y="7485483"/>
              <a:ext cx="3134280" cy="636097"/>
            </a:xfrm>
            <a:prstGeom prst="rect">
              <a:avLst/>
            </a:prstGeom>
            <a:noFill/>
          </p:spPr>
          <p:txBody>
            <a:bodyPr wrap="square" rtlCol="0">
              <a:spAutoFit/>
            </a:bodyPr>
            <a:lstStyle/>
            <a:p>
              <a:pPr algn="ctr"/>
              <a:r>
                <a:rPr lang="fr-FR" sz="700" b="1" dirty="0">
                  <a:solidFill>
                    <a:schemeClr val="accent1">
                      <a:lumMod val="50000"/>
                    </a:schemeClr>
                  </a:solidFill>
                </a:rPr>
                <a:t>NORMALISATION</a:t>
              </a:r>
            </a:p>
            <a:p>
              <a:pPr algn="ctr"/>
              <a:r>
                <a:rPr lang="fr-FR" sz="700" b="1" dirty="0">
                  <a:solidFill>
                    <a:schemeClr val="accent1">
                      <a:lumMod val="50000"/>
                    </a:schemeClr>
                  </a:solidFill>
                </a:rPr>
                <a:t>XML-TEI</a:t>
              </a:r>
            </a:p>
          </p:txBody>
        </p:sp>
      </p:grpSp>
    </p:spTree>
    <p:extLst>
      <p:ext uri="{BB962C8B-B14F-4D97-AF65-F5344CB8AC3E}">
        <p14:creationId xmlns:p14="http://schemas.microsoft.com/office/powerpoint/2010/main" val="17388421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9B090C-6D2E-95AF-154A-C3DFA0882C41}"/>
              </a:ext>
            </a:extLst>
          </p:cNvPr>
          <p:cNvSpPr>
            <a:spLocks noGrp="1"/>
          </p:cNvSpPr>
          <p:nvPr>
            <p:ph type="title"/>
          </p:nvPr>
        </p:nvSpPr>
        <p:spPr/>
        <p:txBody>
          <a:bodyPr/>
          <a:lstStyle/>
          <a:p>
            <a:r>
              <a:rPr lang="it-IT" dirty="0"/>
              <a:t>Ricerche precedenti e attuali</a:t>
            </a:r>
            <a:endParaRPr lang="fr-FR" dirty="0"/>
          </a:p>
        </p:txBody>
      </p:sp>
      <p:sp>
        <p:nvSpPr>
          <p:cNvPr id="4" name="Sous-titre 3">
            <a:extLst>
              <a:ext uri="{FF2B5EF4-FFF2-40B4-BE49-F238E27FC236}">
                <a16:creationId xmlns:a16="http://schemas.microsoft.com/office/drawing/2014/main" id="{1AFDC868-682C-5B1D-70E7-C80C13D7B829}"/>
              </a:ext>
            </a:extLst>
          </p:cNvPr>
          <p:cNvSpPr>
            <a:spLocks noGrp="1"/>
          </p:cNvSpPr>
          <p:nvPr>
            <p:ph type="subTitle" idx="2"/>
          </p:nvPr>
        </p:nvSpPr>
        <p:spPr>
          <a:xfrm>
            <a:off x="421563" y="1508201"/>
            <a:ext cx="8002437" cy="2741100"/>
          </a:xfrm>
        </p:spPr>
        <p:txBody>
          <a:bodyPr/>
          <a:lstStyle/>
          <a:p>
            <a:r>
              <a:rPr lang="it-IT" sz="1800" dirty="0"/>
              <a:t>Ortografia – iper e </a:t>
            </a:r>
            <a:r>
              <a:rPr lang="it-IT" sz="1800" dirty="0" err="1"/>
              <a:t>iposegmentazione</a:t>
            </a:r>
            <a:r>
              <a:rPr lang="it-IT" sz="1800" dirty="0"/>
              <a:t> negli scritti della 1° elementare analisi contrastiva italiano, francese e spagnolo (Ponton </a:t>
            </a:r>
            <a:r>
              <a:rPr lang="it-IT" sz="1800" i="1" dirty="0"/>
              <a:t>et al</a:t>
            </a:r>
            <a:r>
              <a:rPr lang="it-IT" sz="1800" dirty="0"/>
              <a:t>., 2023)</a:t>
            </a:r>
          </a:p>
          <a:p>
            <a:r>
              <a:rPr lang="it-IT" sz="1800" dirty="0"/>
              <a:t>Morfosintassi – morfologia verbale</a:t>
            </a:r>
          </a:p>
          <a:p>
            <a:endParaRPr lang="it-IT" sz="1800" dirty="0"/>
          </a:p>
          <a:p>
            <a:r>
              <a:rPr lang="it-IT" sz="1800" dirty="0"/>
              <a:t>Coerenza e coesione testuale</a:t>
            </a:r>
          </a:p>
          <a:p>
            <a:endParaRPr lang="it-IT" sz="1600" dirty="0"/>
          </a:p>
          <a:p>
            <a:pPr lvl="1" algn="l"/>
            <a:r>
              <a:rPr lang="it-IT" sz="1600" dirty="0"/>
              <a:t>Livelli della produzione testuale che non sono stati ancora descritti in maniera empirica sfruttando un corpus longitudinale (e contrastivo)</a:t>
            </a:r>
          </a:p>
          <a:p>
            <a:pPr lvl="1" algn="l"/>
            <a:r>
              <a:rPr lang="it-IT" sz="1600" dirty="0"/>
              <a:t>Coreferenza</a:t>
            </a:r>
          </a:p>
          <a:p>
            <a:endParaRPr lang="it-IT" dirty="0"/>
          </a:p>
          <a:p>
            <a:endParaRPr lang="fr-FR" dirty="0"/>
          </a:p>
        </p:txBody>
      </p:sp>
    </p:spTree>
    <p:extLst>
      <p:ext uri="{BB962C8B-B14F-4D97-AF65-F5344CB8AC3E}">
        <p14:creationId xmlns:p14="http://schemas.microsoft.com/office/powerpoint/2010/main" val="391480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9B090C-6D2E-95AF-154A-C3DFA0882C41}"/>
              </a:ext>
            </a:extLst>
          </p:cNvPr>
          <p:cNvSpPr>
            <a:spLocks noGrp="1"/>
          </p:cNvSpPr>
          <p:nvPr>
            <p:ph type="title"/>
          </p:nvPr>
        </p:nvSpPr>
        <p:spPr/>
        <p:txBody>
          <a:bodyPr/>
          <a:lstStyle/>
          <a:p>
            <a:r>
              <a:rPr lang="it-IT" dirty="0"/>
              <a:t>Coreferenza nel corpus </a:t>
            </a:r>
            <a:br>
              <a:rPr lang="it-IT" dirty="0"/>
            </a:br>
            <a:r>
              <a:rPr lang="it-IT" dirty="0"/>
              <a:t>Scolinter</a:t>
            </a:r>
            <a:endParaRPr lang="fr-FR" dirty="0"/>
          </a:p>
        </p:txBody>
      </p:sp>
      <p:sp>
        <p:nvSpPr>
          <p:cNvPr id="4" name="Sous-titre 3">
            <a:extLst>
              <a:ext uri="{FF2B5EF4-FFF2-40B4-BE49-F238E27FC236}">
                <a16:creationId xmlns:a16="http://schemas.microsoft.com/office/drawing/2014/main" id="{1AFDC868-682C-5B1D-70E7-C80C13D7B829}"/>
              </a:ext>
            </a:extLst>
          </p:cNvPr>
          <p:cNvSpPr>
            <a:spLocks noGrp="1"/>
          </p:cNvSpPr>
          <p:nvPr>
            <p:ph type="subTitle" idx="2"/>
          </p:nvPr>
        </p:nvSpPr>
        <p:spPr>
          <a:xfrm>
            <a:off x="353739" y="1591198"/>
            <a:ext cx="8436522" cy="2741100"/>
          </a:xfrm>
        </p:spPr>
        <p:txBody>
          <a:bodyPr/>
          <a:lstStyle/>
          <a:p>
            <a:pPr marL="139700" indent="0">
              <a:buNone/>
            </a:pPr>
            <a:r>
              <a:rPr lang="it-IT" dirty="0"/>
              <a:t>Annotazione e studio dello sviluppo della coerenza testuale</a:t>
            </a:r>
          </a:p>
          <a:p>
            <a:pPr marL="139700" indent="0">
              <a:buNone/>
            </a:pPr>
            <a:endParaRPr lang="it-IT" dirty="0"/>
          </a:p>
          <a:p>
            <a:pPr marL="139700" indent="0">
              <a:buNone/>
            </a:pPr>
            <a:r>
              <a:rPr lang="it-IT" dirty="0"/>
              <a:t>- La coreferenza (o, meglio) la «</a:t>
            </a:r>
            <a:r>
              <a:rPr lang="it-IT" dirty="0" err="1"/>
              <a:t>continuité</a:t>
            </a:r>
            <a:r>
              <a:rPr lang="it-IT" dirty="0"/>
              <a:t> </a:t>
            </a:r>
            <a:r>
              <a:rPr lang="it-IT" dirty="0" err="1"/>
              <a:t>référentielle</a:t>
            </a:r>
            <a:r>
              <a:rPr lang="it-IT" dirty="0"/>
              <a:t>»</a:t>
            </a:r>
          </a:p>
          <a:p>
            <a:pPr marL="139700" indent="0">
              <a:buNone/>
            </a:pPr>
            <a:endParaRPr lang="it-IT" dirty="0"/>
          </a:p>
          <a:p>
            <a:pPr marL="139700" indent="0">
              <a:buNone/>
            </a:pPr>
            <a:r>
              <a:rPr lang="it-IT" sz="1600" i="1" dirty="0"/>
              <a:t>- Come vengono usate le espressioni linguistiche che fanno riferimento allo stesso referente nell’universo del testo analizzato?</a:t>
            </a:r>
          </a:p>
          <a:p>
            <a:pPr marL="139700" indent="0">
              <a:buNone/>
            </a:pPr>
            <a:endParaRPr lang="it-IT" dirty="0"/>
          </a:p>
          <a:p>
            <a:pPr marL="425450" indent="-285750">
              <a:buFont typeface="Arial" panose="020B0604020202020204" pitchFamily="34" charset="0"/>
              <a:buChar char="•"/>
            </a:pPr>
            <a:r>
              <a:rPr lang="it-IT" sz="1800" dirty="0"/>
              <a:t>Sintagmi nominali, </a:t>
            </a:r>
          </a:p>
          <a:p>
            <a:pPr marL="425450" indent="-285750">
              <a:buFont typeface="Arial" panose="020B0604020202020204" pitchFamily="34" charset="0"/>
              <a:buChar char="•"/>
            </a:pPr>
            <a:r>
              <a:rPr lang="it-IT" sz="1800" dirty="0"/>
              <a:t>Forme pronominali,</a:t>
            </a:r>
          </a:p>
          <a:p>
            <a:pPr marL="425450" indent="-285750">
              <a:buFont typeface="Arial" panose="020B0604020202020204" pitchFamily="34" charset="0"/>
              <a:buChar char="•"/>
            </a:pPr>
            <a:r>
              <a:rPr lang="it-IT" sz="1800" dirty="0"/>
              <a:t>Determinanti e determinanti possessivi,</a:t>
            </a:r>
          </a:p>
          <a:p>
            <a:pPr marL="425450" indent="-285750">
              <a:buFont typeface="Arial" panose="020B0604020202020204" pitchFamily="34" charset="0"/>
              <a:buChar char="•"/>
            </a:pPr>
            <a:r>
              <a:rPr lang="it-IT" sz="1800" dirty="0"/>
              <a:t>Anafora zero</a:t>
            </a:r>
          </a:p>
          <a:p>
            <a:pPr marL="425450" indent="-285750">
              <a:buFont typeface="Arial" panose="020B0604020202020204" pitchFamily="34" charset="0"/>
              <a:buChar char="•"/>
            </a:pPr>
            <a:r>
              <a:rPr lang="it-IT" sz="1800" dirty="0"/>
              <a:t>Referenti evolutivi</a:t>
            </a:r>
          </a:p>
          <a:p>
            <a:pPr marL="425450" indent="-285750">
              <a:buFont typeface="Arial" panose="020B0604020202020204" pitchFamily="34" charset="0"/>
              <a:buChar char="•"/>
            </a:pPr>
            <a:endParaRPr lang="it-IT" dirty="0"/>
          </a:p>
          <a:p>
            <a:pPr marL="139700" indent="0">
              <a:buNone/>
            </a:pPr>
            <a:endParaRPr lang="it-IT" dirty="0"/>
          </a:p>
          <a:p>
            <a:pPr marL="139700" indent="0">
              <a:buNone/>
            </a:pPr>
            <a:endParaRPr lang="fr-FR" dirty="0"/>
          </a:p>
        </p:txBody>
      </p:sp>
    </p:spTree>
    <p:extLst>
      <p:ext uri="{BB962C8B-B14F-4D97-AF65-F5344CB8AC3E}">
        <p14:creationId xmlns:p14="http://schemas.microsoft.com/office/powerpoint/2010/main" val="4240585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79288E-6893-CA48-0CEB-1BE27A4BB284}"/>
              </a:ext>
            </a:extLst>
          </p:cNvPr>
          <p:cNvSpPr>
            <a:spLocks noGrp="1"/>
          </p:cNvSpPr>
          <p:nvPr>
            <p:ph type="title"/>
          </p:nvPr>
        </p:nvSpPr>
        <p:spPr/>
        <p:txBody>
          <a:bodyPr/>
          <a:lstStyle/>
          <a:p>
            <a:r>
              <a:rPr lang="it-IT" dirty="0"/>
              <a:t>La presenza di omissioni</a:t>
            </a:r>
            <a:endParaRPr lang="fr-FR" dirty="0"/>
          </a:p>
        </p:txBody>
      </p:sp>
      <p:grpSp>
        <p:nvGrpSpPr>
          <p:cNvPr id="17" name="Google Shape;483;p24">
            <a:extLst>
              <a:ext uri="{FF2B5EF4-FFF2-40B4-BE49-F238E27FC236}">
                <a16:creationId xmlns:a16="http://schemas.microsoft.com/office/drawing/2014/main" id="{B712BD3D-0AB9-43D9-06AA-C9EE27968EAD}"/>
              </a:ext>
            </a:extLst>
          </p:cNvPr>
          <p:cNvGrpSpPr/>
          <p:nvPr/>
        </p:nvGrpSpPr>
        <p:grpSpPr>
          <a:xfrm>
            <a:off x="4957345" y="3002947"/>
            <a:ext cx="3378261" cy="973038"/>
            <a:chOff x="-10" y="-956298"/>
            <a:chExt cx="5819400" cy="1297383"/>
          </a:xfrm>
        </p:grpSpPr>
        <p:sp>
          <p:nvSpPr>
            <p:cNvPr id="18" name="Google Shape;484;p24">
              <a:extLst>
                <a:ext uri="{FF2B5EF4-FFF2-40B4-BE49-F238E27FC236}">
                  <a16:creationId xmlns:a16="http://schemas.microsoft.com/office/drawing/2014/main" id="{BAD219B5-8318-9BE7-83F5-171EB506CE81}"/>
                </a:ext>
              </a:extLst>
            </p:cNvPr>
            <p:cNvSpPr txBox="1"/>
            <p:nvPr/>
          </p:nvSpPr>
          <p:spPr>
            <a:xfrm>
              <a:off x="-10" y="-956298"/>
              <a:ext cx="5819400" cy="36933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fr-FR" sz="1500" b="1" i="0" u="none" strike="noStrike" cap="none" dirty="0" err="1">
                  <a:solidFill>
                    <a:srgbClr val="0B1320"/>
                  </a:solidFill>
                </a:rPr>
                <a:t>Importanza</a:t>
              </a:r>
              <a:endParaRPr lang="fr-FR" sz="1500" b="1" dirty="0"/>
            </a:p>
          </p:txBody>
        </p:sp>
        <p:sp>
          <p:nvSpPr>
            <p:cNvPr id="19" name="Google Shape;485;p24">
              <a:extLst>
                <a:ext uri="{FF2B5EF4-FFF2-40B4-BE49-F238E27FC236}">
                  <a16:creationId xmlns:a16="http://schemas.microsoft.com/office/drawing/2014/main" id="{DB84FC36-D488-D557-C654-B0974D9AFB76}"/>
                </a:ext>
              </a:extLst>
            </p:cNvPr>
            <p:cNvSpPr txBox="1"/>
            <p:nvPr/>
          </p:nvSpPr>
          <p:spPr>
            <a:xfrm>
              <a:off x="-1" y="-520689"/>
              <a:ext cx="5819391" cy="861774"/>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fr-FR" sz="1500" b="0" i="0" u="none" strike="noStrike" cap="none" dirty="0" err="1">
                  <a:solidFill>
                    <a:srgbClr val="0B1320"/>
                  </a:solidFill>
                  <a:latin typeface="Roboto"/>
                  <a:ea typeface="Roboto"/>
                  <a:cs typeface="Roboto"/>
                  <a:sym typeface="Roboto"/>
                </a:rPr>
                <a:t>Vengono</a:t>
              </a:r>
              <a:r>
                <a:rPr lang="fr-FR" sz="1500" b="0" i="0" u="none" strike="noStrike" cap="none" dirty="0">
                  <a:solidFill>
                    <a:srgbClr val="0B1320"/>
                  </a:solidFill>
                  <a:latin typeface="Roboto"/>
                  <a:ea typeface="Roboto"/>
                  <a:cs typeface="Roboto"/>
                  <a:sym typeface="Roboto"/>
                </a:rPr>
                <a:t> </a:t>
              </a:r>
              <a:r>
                <a:rPr lang="fr-FR" sz="1500" b="0" i="0" u="none" strike="noStrike" cap="none" dirty="0" err="1">
                  <a:solidFill>
                    <a:srgbClr val="0B1320"/>
                  </a:solidFill>
                  <a:latin typeface="Roboto"/>
                  <a:ea typeface="Roboto"/>
                  <a:cs typeface="Roboto"/>
                  <a:sym typeface="Roboto"/>
                </a:rPr>
                <a:t>inseriti</a:t>
              </a:r>
              <a:r>
                <a:rPr lang="fr-FR" sz="1500" b="0" i="0" u="none" strike="noStrike" cap="none" dirty="0">
                  <a:solidFill>
                    <a:srgbClr val="0B1320"/>
                  </a:solidFill>
                  <a:latin typeface="Roboto"/>
                  <a:ea typeface="Roboto"/>
                  <a:cs typeface="Roboto"/>
                  <a:sym typeface="Roboto"/>
                </a:rPr>
                <a:t> in </a:t>
              </a:r>
              <a:r>
                <a:rPr lang="fr-FR" sz="1500" b="0" i="0" u="none" strike="noStrike" cap="none" dirty="0" err="1">
                  <a:solidFill>
                    <a:srgbClr val="0B1320"/>
                  </a:solidFill>
                  <a:latin typeface="Roboto"/>
                  <a:ea typeface="Roboto"/>
                  <a:cs typeface="Roboto"/>
                  <a:sym typeface="Roboto"/>
                </a:rPr>
                <a:t>fase</a:t>
              </a:r>
              <a:r>
                <a:rPr lang="fr-FR" sz="1500" b="0" i="0" u="none" strike="noStrike" cap="none" dirty="0">
                  <a:solidFill>
                    <a:srgbClr val="0B1320"/>
                  </a:solidFill>
                  <a:latin typeface="Roboto"/>
                  <a:ea typeface="Roboto"/>
                  <a:cs typeface="Roboto"/>
                  <a:sym typeface="Roboto"/>
                </a:rPr>
                <a:t> di </a:t>
              </a:r>
              <a:r>
                <a:rPr lang="fr-FR" sz="1500" b="0" i="0" u="none" strike="noStrike" cap="none" dirty="0" err="1">
                  <a:solidFill>
                    <a:srgbClr val="0B1320"/>
                  </a:solidFill>
                  <a:latin typeface="Roboto"/>
                  <a:ea typeface="Roboto"/>
                  <a:cs typeface="Roboto"/>
                  <a:sym typeface="Roboto"/>
                </a:rPr>
                <a:t>normalizzazione</a:t>
              </a:r>
              <a:r>
                <a:rPr lang="fr-FR" sz="1500" b="0" i="0" u="none" strike="noStrike" cap="none" dirty="0">
                  <a:solidFill>
                    <a:srgbClr val="0B1320"/>
                  </a:solidFill>
                  <a:latin typeface="Roboto"/>
                  <a:ea typeface="Roboto"/>
                  <a:cs typeface="Roboto"/>
                  <a:sym typeface="Roboto"/>
                </a:rPr>
                <a:t> </a:t>
              </a:r>
              <a:r>
                <a:rPr lang="fr-FR" sz="1500" b="0" i="0" u="none" strike="noStrike" cap="none" dirty="0" err="1">
                  <a:solidFill>
                    <a:srgbClr val="0B1320"/>
                  </a:solidFill>
                  <a:latin typeface="Roboto"/>
                  <a:ea typeface="Roboto"/>
                  <a:cs typeface="Roboto"/>
                  <a:sym typeface="Roboto"/>
                </a:rPr>
                <a:t>quando</a:t>
              </a:r>
              <a:r>
                <a:rPr lang="fr-FR" sz="1500" b="0" i="0" u="none" strike="noStrike" cap="none" dirty="0">
                  <a:solidFill>
                    <a:srgbClr val="0B1320"/>
                  </a:solidFill>
                  <a:latin typeface="Roboto"/>
                  <a:ea typeface="Roboto"/>
                  <a:cs typeface="Roboto"/>
                  <a:sym typeface="Roboto"/>
                </a:rPr>
                <a:t> la </a:t>
              </a:r>
              <a:r>
                <a:rPr lang="fr-FR" sz="1500" b="0" i="0" u="none" strike="noStrike" cap="none" dirty="0" err="1">
                  <a:solidFill>
                    <a:srgbClr val="0B1320"/>
                  </a:solidFill>
                  <a:latin typeface="Roboto"/>
                  <a:ea typeface="Roboto"/>
                  <a:cs typeface="Roboto"/>
                  <a:sym typeface="Roboto"/>
                </a:rPr>
                <a:t>loro</a:t>
              </a:r>
              <a:r>
                <a:rPr lang="fr-FR" sz="1500" b="0" i="0" u="none" strike="noStrike" cap="none" dirty="0">
                  <a:solidFill>
                    <a:srgbClr val="0B1320"/>
                  </a:solidFill>
                  <a:latin typeface="Roboto"/>
                  <a:ea typeface="Roboto"/>
                  <a:cs typeface="Roboto"/>
                  <a:sym typeface="Roboto"/>
                </a:rPr>
                <a:t> </a:t>
              </a:r>
              <a:r>
                <a:rPr lang="fr-FR" sz="1500" b="0" i="0" u="none" strike="noStrike" cap="none" dirty="0" err="1">
                  <a:solidFill>
                    <a:srgbClr val="0B1320"/>
                  </a:solidFill>
                  <a:latin typeface="Roboto"/>
                  <a:ea typeface="Roboto"/>
                  <a:cs typeface="Roboto"/>
                  <a:sym typeface="Roboto"/>
                </a:rPr>
                <a:t>assenza</a:t>
              </a:r>
              <a:r>
                <a:rPr lang="fr-FR" sz="1500" b="0" i="0" u="none" strike="noStrike" cap="none" dirty="0">
                  <a:solidFill>
                    <a:srgbClr val="0B1320"/>
                  </a:solidFill>
                  <a:latin typeface="Roboto"/>
                  <a:ea typeface="Roboto"/>
                  <a:cs typeface="Roboto"/>
                  <a:sym typeface="Roboto"/>
                </a:rPr>
                <a:t> </a:t>
              </a:r>
              <a:r>
                <a:rPr lang="fr-FR" sz="1500" b="0" i="0" u="none" strike="noStrike" cap="none" dirty="0" err="1">
                  <a:solidFill>
                    <a:srgbClr val="0B1320"/>
                  </a:solidFill>
                  <a:latin typeface="Roboto"/>
                  <a:ea typeface="Roboto"/>
                  <a:cs typeface="Roboto"/>
                  <a:sym typeface="Roboto"/>
                </a:rPr>
                <a:t>influisce</a:t>
              </a:r>
              <a:r>
                <a:rPr lang="fr-FR" sz="1500" b="0" i="0" u="none" strike="noStrike" cap="none" dirty="0">
                  <a:solidFill>
                    <a:srgbClr val="0B1320"/>
                  </a:solidFill>
                  <a:latin typeface="Roboto"/>
                  <a:ea typeface="Roboto"/>
                  <a:cs typeface="Roboto"/>
                  <a:sym typeface="Roboto"/>
                </a:rPr>
                <a:t> </a:t>
              </a:r>
              <a:r>
                <a:rPr lang="fr-FR" sz="1500" b="0" i="0" u="none" strike="noStrike" cap="none" dirty="0" err="1">
                  <a:solidFill>
                    <a:srgbClr val="0B1320"/>
                  </a:solidFill>
                  <a:latin typeface="Roboto"/>
                  <a:ea typeface="Roboto"/>
                  <a:cs typeface="Roboto"/>
                  <a:sym typeface="Roboto"/>
                </a:rPr>
                <a:t>sulla</a:t>
              </a:r>
              <a:r>
                <a:rPr lang="fr-FR" sz="1500" b="0" i="0" u="none" strike="noStrike" cap="none" dirty="0">
                  <a:solidFill>
                    <a:srgbClr val="0B1320"/>
                  </a:solidFill>
                  <a:latin typeface="Roboto"/>
                  <a:ea typeface="Roboto"/>
                  <a:cs typeface="Roboto"/>
                  <a:sym typeface="Roboto"/>
                </a:rPr>
                <a:t> </a:t>
              </a:r>
              <a:r>
                <a:rPr lang="fr-FR" sz="1500" b="0" i="0" u="none" strike="noStrike" cap="none" dirty="0" err="1">
                  <a:solidFill>
                    <a:srgbClr val="0B1320"/>
                  </a:solidFill>
                  <a:latin typeface="Roboto"/>
                  <a:ea typeface="Roboto"/>
                  <a:cs typeface="Roboto"/>
                  <a:sym typeface="Roboto"/>
                </a:rPr>
                <a:t>costruzione</a:t>
              </a:r>
              <a:r>
                <a:rPr lang="fr-FR" sz="1500" b="0" i="0" u="none" strike="noStrike" cap="none" dirty="0">
                  <a:solidFill>
                    <a:srgbClr val="0B1320"/>
                  </a:solidFill>
                  <a:latin typeface="Roboto"/>
                  <a:ea typeface="Roboto"/>
                  <a:cs typeface="Roboto"/>
                  <a:sym typeface="Roboto"/>
                </a:rPr>
                <a:t> </a:t>
              </a:r>
              <a:r>
                <a:rPr lang="fr-FR" sz="1500" b="0" i="0" u="none" strike="noStrike" cap="none" dirty="0" err="1">
                  <a:solidFill>
                    <a:srgbClr val="0B1320"/>
                  </a:solidFill>
                  <a:latin typeface="Roboto"/>
                  <a:ea typeface="Roboto"/>
                  <a:cs typeface="Roboto"/>
                  <a:sym typeface="Roboto"/>
                </a:rPr>
                <a:t>sintattica</a:t>
              </a:r>
              <a:r>
                <a:rPr lang="fr-FR" sz="1500" b="0" i="0" u="none" strike="noStrike" cap="none" dirty="0">
                  <a:solidFill>
                    <a:srgbClr val="0B1320"/>
                  </a:solidFill>
                  <a:latin typeface="Roboto"/>
                  <a:ea typeface="Roboto"/>
                  <a:cs typeface="Roboto"/>
                  <a:sym typeface="Roboto"/>
                </a:rPr>
                <a:t> </a:t>
              </a:r>
              <a:r>
                <a:rPr lang="fr-FR" sz="1500" b="0" i="0" u="none" strike="noStrike" cap="none" dirty="0" err="1">
                  <a:solidFill>
                    <a:srgbClr val="0B1320"/>
                  </a:solidFill>
                  <a:latin typeface="Roboto"/>
                  <a:ea typeface="Roboto"/>
                  <a:cs typeface="Roboto"/>
                  <a:sym typeface="Roboto"/>
                </a:rPr>
                <a:t>della</a:t>
              </a:r>
              <a:r>
                <a:rPr lang="fr-FR" sz="1500" b="0" i="0" u="none" strike="noStrike" cap="none" dirty="0">
                  <a:solidFill>
                    <a:srgbClr val="0B1320"/>
                  </a:solidFill>
                  <a:latin typeface="Roboto"/>
                  <a:ea typeface="Roboto"/>
                  <a:cs typeface="Roboto"/>
                  <a:sym typeface="Roboto"/>
                </a:rPr>
                <a:t> frase.</a:t>
              </a:r>
              <a:endParaRPr lang="fr-FR" sz="1500" dirty="0"/>
            </a:p>
          </p:txBody>
        </p:sp>
      </p:grpSp>
      <p:grpSp>
        <p:nvGrpSpPr>
          <p:cNvPr id="20" name="Google Shape;489;p24">
            <a:extLst>
              <a:ext uri="{FF2B5EF4-FFF2-40B4-BE49-F238E27FC236}">
                <a16:creationId xmlns:a16="http://schemas.microsoft.com/office/drawing/2014/main" id="{375A335A-C776-35DC-8B77-A937DCE22A77}"/>
              </a:ext>
            </a:extLst>
          </p:cNvPr>
          <p:cNvGrpSpPr/>
          <p:nvPr/>
        </p:nvGrpSpPr>
        <p:grpSpPr>
          <a:xfrm>
            <a:off x="4957354" y="1499488"/>
            <a:ext cx="3378262" cy="637632"/>
            <a:chOff x="0" y="0"/>
            <a:chExt cx="5819400" cy="850176"/>
          </a:xfrm>
        </p:grpSpPr>
        <p:sp>
          <p:nvSpPr>
            <p:cNvPr id="21" name="Google Shape;490;p24">
              <a:extLst>
                <a:ext uri="{FF2B5EF4-FFF2-40B4-BE49-F238E27FC236}">
                  <a16:creationId xmlns:a16="http://schemas.microsoft.com/office/drawing/2014/main" id="{E224CBF9-2118-315A-4D12-437B45DA5288}"/>
                </a:ext>
              </a:extLst>
            </p:cNvPr>
            <p:cNvSpPr txBox="1"/>
            <p:nvPr/>
          </p:nvSpPr>
          <p:spPr>
            <a:xfrm>
              <a:off x="0" y="0"/>
              <a:ext cx="5819400" cy="36933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fr-FR" sz="1500" b="1" i="0" u="none" strike="noStrike" cap="none" dirty="0">
                  <a:solidFill>
                    <a:srgbClr val="0B1320"/>
                  </a:solidFill>
                </a:rPr>
                <a:t>Parole “</a:t>
              </a:r>
              <a:r>
                <a:rPr lang="fr-FR" sz="1500" b="1" i="0" u="none" strike="noStrike" cap="none" dirty="0" err="1">
                  <a:solidFill>
                    <a:srgbClr val="0B1320"/>
                  </a:solidFill>
                  <a:effectLst>
                    <a:outerShdw blurRad="38100" dist="38100" dir="2700000" algn="tl">
                      <a:srgbClr val="000000">
                        <a:alpha val="43137"/>
                      </a:srgbClr>
                    </a:outerShdw>
                  </a:effectLst>
                </a:rPr>
                <a:t>dimenticate</a:t>
              </a:r>
              <a:r>
                <a:rPr lang="fr-FR" sz="1500" b="1" i="0" u="none" strike="noStrike" cap="none" dirty="0">
                  <a:solidFill>
                    <a:srgbClr val="0B1320"/>
                  </a:solidFill>
                </a:rPr>
                <a:t>”</a:t>
              </a:r>
              <a:endParaRPr lang="fr-FR" sz="1500" b="1" dirty="0"/>
            </a:p>
          </p:txBody>
        </p:sp>
        <p:sp>
          <p:nvSpPr>
            <p:cNvPr id="22" name="Google Shape;491;p24">
              <a:extLst>
                <a:ext uri="{FF2B5EF4-FFF2-40B4-BE49-F238E27FC236}">
                  <a16:creationId xmlns:a16="http://schemas.microsoft.com/office/drawing/2014/main" id="{20709939-BA9A-4E73-12E7-F922FB613192}"/>
                </a:ext>
              </a:extLst>
            </p:cNvPr>
            <p:cNvSpPr txBox="1"/>
            <p:nvPr/>
          </p:nvSpPr>
          <p:spPr>
            <a:xfrm>
              <a:off x="0" y="419290"/>
              <a:ext cx="5819391" cy="43088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fr-FR" sz="1500" dirty="0">
                  <a:solidFill>
                    <a:srgbClr val="0B1320"/>
                  </a:solidFill>
                  <a:latin typeface="Roboto"/>
                  <a:ea typeface="Roboto"/>
                  <a:cs typeface="Roboto"/>
                  <a:sym typeface="Roboto"/>
                </a:rPr>
                <a:t>Tokens </a:t>
              </a:r>
              <a:r>
                <a:rPr lang="fr-FR" sz="1500" dirty="0" err="1">
                  <a:solidFill>
                    <a:srgbClr val="0B1320"/>
                  </a:solidFill>
                  <a:latin typeface="Roboto"/>
                  <a:ea typeface="Roboto"/>
                  <a:cs typeface="Roboto"/>
                  <a:sym typeface="Roboto"/>
                </a:rPr>
                <a:t>omessi</a:t>
              </a:r>
              <a:r>
                <a:rPr lang="fr-FR" sz="1500" dirty="0">
                  <a:solidFill>
                    <a:srgbClr val="0B1320"/>
                  </a:solidFill>
                  <a:latin typeface="Roboto"/>
                  <a:ea typeface="Roboto"/>
                  <a:cs typeface="Roboto"/>
                  <a:sym typeface="Roboto"/>
                </a:rPr>
                <a:t> dal bambino </a:t>
              </a:r>
              <a:r>
                <a:rPr lang="fr-FR" sz="1500" dirty="0" err="1">
                  <a:solidFill>
                    <a:srgbClr val="0B1320"/>
                  </a:solidFill>
                  <a:latin typeface="Roboto"/>
                  <a:ea typeface="Roboto"/>
                  <a:cs typeface="Roboto"/>
                  <a:sym typeface="Roboto"/>
                </a:rPr>
                <a:t>durante</a:t>
              </a:r>
              <a:r>
                <a:rPr lang="fr-FR" sz="1500" dirty="0">
                  <a:solidFill>
                    <a:srgbClr val="0B1320"/>
                  </a:solidFill>
                  <a:latin typeface="Roboto"/>
                  <a:ea typeface="Roboto"/>
                  <a:cs typeface="Roboto"/>
                  <a:sym typeface="Roboto"/>
                </a:rPr>
                <a:t> il </a:t>
              </a:r>
              <a:r>
                <a:rPr lang="fr-FR" sz="1500" dirty="0" err="1">
                  <a:solidFill>
                    <a:srgbClr val="0B1320"/>
                  </a:solidFill>
                  <a:latin typeface="Roboto"/>
                  <a:ea typeface="Roboto"/>
                  <a:cs typeface="Roboto"/>
                  <a:sym typeface="Roboto"/>
                </a:rPr>
                <a:t>processo</a:t>
              </a:r>
              <a:r>
                <a:rPr lang="fr-FR" sz="1500" dirty="0">
                  <a:solidFill>
                    <a:srgbClr val="0B1320"/>
                  </a:solidFill>
                  <a:latin typeface="Roboto"/>
                  <a:ea typeface="Roboto"/>
                  <a:cs typeface="Roboto"/>
                  <a:sym typeface="Roboto"/>
                </a:rPr>
                <a:t> di </a:t>
              </a:r>
              <a:r>
                <a:rPr lang="fr-FR" sz="1500" dirty="0" err="1">
                  <a:solidFill>
                    <a:srgbClr val="0B1320"/>
                  </a:solidFill>
                  <a:latin typeface="Roboto"/>
                  <a:ea typeface="Roboto"/>
                  <a:cs typeface="Roboto"/>
                  <a:sym typeface="Roboto"/>
                </a:rPr>
                <a:t>scrittura</a:t>
              </a:r>
              <a:endParaRPr lang="fr-FR" sz="1500" dirty="0"/>
            </a:p>
          </p:txBody>
        </p:sp>
      </p:grpSp>
      <p:sp>
        <p:nvSpPr>
          <p:cNvPr id="26" name="ZoneTexte 25">
            <a:extLst>
              <a:ext uri="{FF2B5EF4-FFF2-40B4-BE49-F238E27FC236}">
                <a16:creationId xmlns:a16="http://schemas.microsoft.com/office/drawing/2014/main" id="{3047C1F6-DA8B-37E1-C8B4-FD9DDCF3E52E}"/>
              </a:ext>
            </a:extLst>
          </p:cNvPr>
          <p:cNvSpPr txBox="1"/>
          <p:nvPr/>
        </p:nvSpPr>
        <p:spPr>
          <a:xfrm>
            <a:off x="418184" y="1637987"/>
            <a:ext cx="4153816" cy="2631490"/>
          </a:xfrm>
          <a:prstGeom prst="rect">
            <a:avLst/>
          </a:prstGeom>
          <a:noFill/>
        </p:spPr>
        <p:txBody>
          <a:bodyPr wrap="square" rtlCol="0">
            <a:spAutoFit/>
          </a:bodyPr>
          <a:lstStyle/>
          <a:p>
            <a:r>
              <a:rPr lang="fr-FR" sz="1200" dirty="0">
                <a:solidFill>
                  <a:schemeClr val="bg2">
                    <a:lumMod val="75000"/>
                  </a:schemeClr>
                </a:solidFill>
              </a:rPr>
              <a:t>&lt;</a:t>
            </a:r>
            <a:r>
              <a:rPr lang="fr-FR" sz="1200" dirty="0" err="1">
                <a:solidFill>
                  <a:schemeClr val="bg2">
                    <a:lumMod val="75000"/>
                  </a:schemeClr>
                </a:solidFill>
              </a:rPr>
              <a:t>text</a:t>
            </a:r>
            <a:r>
              <a:rPr lang="fr-FR" sz="1200" dirty="0">
                <a:solidFill>
                  <a:schemeClr val="bg2">
                    <a:lumMod val="75000"/>
                  </a:schemeClr>
                </a:solidFill>
              </a:rPr>
              <a:t>&gt;</a:t>
            </a:r>
            <a:br>
              <a:rPr lang="fr-FR" sz="1200" dirty="0">
                <a:solidFill>
                  <a:schemeClr val="bg2">
                    <a:lumMod val="75000"/>
                  </a:schemeClr>
                </a:solidFill>
              </a:rPr>
            </a:br>
            <a:r>
              <a:rPr lang="fr-FR" sz="1200" dirty="0">
                <a:solidFill>
                  <a:schemeClr val="bg2">
                    <a:lumMod val="75000"/>
                  </a:schemeClr>
                </a:solidFill>
              </a:rPr>
              <a:t>  &lt;body&gt;</a:t>
            </a:r>
            <a:br>
              <a:rPr lang="fr-FR" sz="1200" dirty="0"/>
            </a:br>
            <a:r>
              <a:rPr lang="fr-FR" sz="1200" dirty="0"/>
              <a:t>    </a:t>
            </a:r>
            <a:r>
              <a:rPr lang="fr-FR" sz="1200" dirty="0">
                <a:solidFill>
                  <a:schemeClr val="bg2">
                    <a:lumMod val="60000"/>
                    <a:lumOff val="40000"/>
                  </a:schemeClr>
                </a:solidFill>
              </a:rPr>
              <a:t>&lt;p&gt; </a:t>
            </a:r>
          </a:p>
          <a:p>
            <a:r>
              <a:rPr lang="fr-FR" sz="1200" dirty="0">
                <a:solidFill>
                  <a:schemeClr val="bg2">
                    <a:lumMod val="60000"/>
                    <a:lumOff val="40000"/>
                  </a:schemeClr>
                </a:solidFill>
              </a:rPr>
              <a:t>        </a:t>
            </a:r>
            <a:r>
              <a:rPr lang="fr-FR" sz="1200" dirty="0">
                <a:solidFill>
                  <a:srgbClr val="7030A0"/>
                </a:solidFill>
              </a:rPr>
              <a:t>&lt;</a:t>
            </a:r>
            <a:r>
              <a:rPr lang="fr-FR" sz="1200" dirty="0" err="1">
                <a:solidFill>
                  <a:srgbClr val="7030A0"/>
                </a:solidFill>
              </a:rPr>
              <a:t>head</a:t>
            </a:r>
            <a:r>
              <a:rPr lang="fr-FR" sz="1200" dirty="0">
                <a:solidFill>
                  <a:srgbClr val="7030A0"/>
                </a:solidFill>
              </a:rPr>
              <a:t>&gt;</a:t>
            </a:r>
            <a:r>
              <a:rPr lang="fr-FR" sz="1200" dirty="0"/>
              <a:t>La sorcière et le loup </a:t>
            </a:r>
            <a:r>
              <a:rPr lang="fr-FR" sz="1200" dirty="0">
                <a:solidFill>
                  <a:srgbClr val="7030A0"/>
                </a:solidFill>
              </a:rPr>
              <a:t>&lt;/</a:t>
            </a:r>
            <a:r>
              <a:rPr lang="fr-FR" sz="1200" dirty="0" err="1">
                <a:solidFill>
                  <a:srgbClr val="7030A0"/>
                </a:solidFill>
              </a:rPr>
              <a:t>head</a:t>
            </a:r>
            <a:r>
              <a:rPr lang="fr-FR" sz="1200" dirty="0">
                <a:solidFill>
                  <a:srgbClr val="7030A0"/>
                </a:solidFill>
              </a:rPr>
              <a:t>&gt; </a:t>
            </a:r>
          </a:p>
          <a:p>
            <a:pPr algn="just"/>
            <a:r>
              <a:rPr lang="fr-FR" sz="1200" dirty="0"/>
              <a:t>Il était une fois une sorcière </a:t>
            </a:r>
            <a:r>
              <a:rPr lang="fr-FR" sz="1200" b="1" u="sng" dirty="0">
                <a:solidFill>
                  <a:schemeClr val="accent4">
                    <a:lumMod val="50000"/>
                  </a:schemeClr>
                </a:solidFill>
              </a:rPr>
              <a:t>&lt;omission type="pronom"/&gt; </a:t>
            </a:r>
            <a:r>
              <a:rPr lang="fr-FR" sz="1200" dirty="0"/>
              <a:t>voulait transformer un loup en chat mais le loup ne voulait pas se laisser faire </a:t>
            </a:r>
            <a:r>
              <a:rPr lang="fr-FR" sz="1200" dirty="0">
                <a:solidFill>
                  <a:schemeClr val="accent5">
                    <a:lumMod val="75000"/>
                  </a:schemeClr>
                </a:solidFill>
              </a:rPr>
              <a:t>&lt;</a:t>
            </a:r>
            <a:r>
              <a:rPr lang="fr-FR" sz="1200" dirty="0" err="1">
                <a:solidFill>
                  <a:schemeClr val="accent5">
                    <a:lumMod val="75000"/>
                  </a:schemeClr>
                </a:solidFill>
              </a:rPr>
              <a:t>seg</a:t>
            </a:r>
            <a:r>
              <a:rPr lang="fr-FR" sz="1200" dirty="0">
                <a:solidFill>
                  <a:schemeClr val="accent5">
                    <a:lumMod val="75000"/>
                  </a:schemeClr>
                </a:solidFill>
              </a:rPr>
              <a:t> type="</a:t>
            </a:r>
            <a:r>
              <a:rPr lang="fr-FR" sz="1200" dirty="0" err="1">
                <a:solidFill>
                  <a:schemeClr val="accent5">
                    <a:lumMod val="75000"/>
                  </a:schemeClr>
                </a:solidFill>
              </a:rPr>
              <a:t>segm</a:t>
            </a:r>
            <a:r>
              <a:rPr lang="fr-FR" sz="1200" dirty="0">
                <a:solidFill>
                  <a:schemeClr val="accent5">
                    <a:lumMod val="75000"/>
                  </a:schemeClr>
                </a:solidFill>
              </a:rPr>
              <a:t>. forte"/&gt; </a:t>
            </a:r>
            <a:r>
              <a:rPr lang="fr-FR" sz="1200" dirty="0"/>
              <a:t>il courut jusqu'à sa meute et leur dit ce qu'il lui était arrivé mais la sorcière l'a suivi jusqu'à sa meute et le loup saute sur la sorcière et la mange.</a:t>
            </a:r>
          </a:p>
          <a:p>
            <a:r>
              <a:rPr lang="fr-FR" sz="1200" dirty="0">
                <a:solidFill>
                  <a:schemeClr val="accent3">
                    <a:lumMod val="75000"/>
                  </a:schemeClr>
                </a:solidFill>
              </a:rPr>
              <a:t>    </a:t>
            </a:r>
            <a:r>
              <a:rPr lang="fr-FR" sz="1200" dirty="0">
                <a:solidFill>
                  <a:schemeClr val="bg2">
                    <a:lumMod val="60000"/>
                    <a:lumOff val="40000"/>
                  </a:schemeClr>
                </a:solidFill>
              </a:rPr>
              <a:t>&lt;/p&gt;</a:t>
            </a:r>
            <a:br>
              <a:rPr lang="fr-FR" sz="1200" dirty="0">
                <a:solidFill>
                  <a:schemeClr val="accent3">
                    <a:lumMod val="75000"/>
                  </a:schemeClr>
                </a:solidFill>
              </a:rPr>
            </a:br>
            <a:r>
              <a:rPr lang="fr-FR" sz="1200" dirty="0">
                <a:solidFill>
                  <a:schemeClr val="bg2">
                    <a:lumMod val="75000"/>
                  </a:schemeClr>
                </a:solidFill>
              </a:rPr>
              <a:t>  &lt;/body&gt;</a:t>
            </a:r>
            <a:br>
              <a:rPr lang="fr-FR" sz="1200" dirty="0">
                <a:solidFill>
                  <a:schemeClr val="bg2">
                    <a:lumMod val="75000"/>
                  </a:schemeClr>
                </a:solidFill>
              </a:rPr>
            </a:br>
            <a:r>
              <a:rPr lang="fr-FR" sz="1200" dirty="0">
                <a:solidFill>
                  <a:schemeClr val="bg2">
                    <a:lumMod val="75000"/>
                  </a:schemeClr>
                </a:solidFill>
              </a:rPr>
              <a:t>&lt;/</a:t>
            </a:r>
            <a:r>
              <a:rPr lang="fr-FR" sz="1200" dirty="0" err="1">
                <a:solidFill>
                  <a:schemeClr val="bg2">
                    <a:lumMod val="75000"/>
                  </a:schemeClr>
                </a:solidFill>
              </a:rPr>
              <a:t>text</a:t>
            </a:r>
            <a:r>
              <a:rPr lang="fr-FR" sz="1200" dirty="0">
                <a:solidFill>
                  <a:schemeClr val="bg2">
                    <a:lumMod val="75000"/>
                  </a:schemeClr>
                </a:solidFill>
              </a:rPr>
              <a:t>&gt;</a:t>
            </a:r>
          </a:p>
          <a:p>
            <a:endParaRPr lang="fr-FR" sz="900" dirty="0"/>
          </a:p>
        </p:txBody>
      </p:sp>
    </p:spTree>
    <p:extLst>
      <p:ext uri="{BB962C8B-B14F-4D97-AF65-F5344CB8AC3E}">
        <p14:creationId xmlns:p14="http://schemas.microsoft.com/office/powerpoint/2010/main" val="150506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0A8DE3-DDFD-77F9-F199-23C4B016DEA1}"/>
              </a:ext>
            </a:extLst>
          </p:cNvPr>
          <p:cNvSpPr>
            <a:spLocks noGrp="1"/>
          </p:cNvSpPr>
          <p:nvPr>
            <p:ph type="title"/>
          </p:nvPr>
        </p:nvSpPr>
        <p:spPr>
          <a:xfrm>
            <a:off x="720000" y="323692"/>
            <a:ext cx="7704000" cy="572700"/>
          </a:xfrm>
        </p:spPr>
        <p:txBody>
          <a:bodyPr/>
          <a:lstStyle/>
          <a:p>
            <a:r>
              <a:rPr lang="it-IT" dirty="0"/>
              <a:t>Le omissioni nel corpus francese</a:t>
            </a:r>
            <a:endParaRPr lang="fr-FR" dirty="0"/>
          </a:p>
        </p:txBody>
      </p:sp>
      <p:sp>
        <p:nvSpPr>
          <p:cNvPr id="3" name="Google Shape;491;p24">
            <a:extLst>
              <a:ext uri="{FF2B5EF4-FFF2-40B4-BE49-F238E27FC236}">
                <a16:creationId xmlns:a16="http://schemas.microsoft.com/office/drawing/2014/main" id="{AA162EE2-6265-0761-576D-EF267C173B9D}"/>
              </a:ext>
            </a:extLst>
          </p:cNvPr>
          <p:cNvSpPr txBox="1"/>
          <p:nvPr/>
        </p:nvSpPr>
        <p:spPr>
          <a:xfrm>
            <a:off x="382223" y="2553621"/>
            <a:ext cx="3559563" cy="1249573"/>
          </a:xfrm>
          <a:prstGeom prst="rect">
            <a:avLst/>
          </a:prstGeom>
          <a:noFill/>
          <a:ln>
            <a:noFill/>
          </a:ln>
        </p:spPr>
        <p:txBody>
          <a:bodyPr spcFirstLastPara="1" wrap="square" lIns="0" tIns="0" rIns="0" bIns="0" anchor="t" anchorCtr="0">
            <a:spAutoFit/>
          </a:bodyPr>
          <a:lstStyle/>
          <a:p>
            <a:pPr defTabSz="457200">
              <a:lnSpc>
                <a:spcPct val="140000"/>
              </a:lnSpc>
            </a:pPr>
            <a:r>
              <a:rPr lang="fr-FR" sz="1600" b="1" dirty="0">
                <a:solidFill>
                  <a:srgbClr val="0B1320"/>
                </a:solidFill>
                <a:effectLst>
                  <a:outerShdw blurRad="38100" dist="38100" dir="2700000" algn="tl">
                    <a:srgbClr val="000000">
                      <a:alpha val="43137"/>
                    </a:srgbClr>
                  </a:outerShdw>
                </a:effectLst>
                <a:latin typeface="Roboto"/>
                <a:ea typeface="Roboto"/>
                <a:cs typeface="Roboto"/>
                <a:sym typeface="Roboto"/>
              </a:rPr>
              <a:t>Corpus longitudinale di </a:t>
            </a:r>
            <a:r>
              <a:rPr lang="fr-FR" sz="1600" b="1" dirty="0" err="1">
                <a:solidFill>
                  <a:srgbClr val="0B1320"/>
                </a:solidFill>
                <a:effectLst>
                  <a:outerShdw blurRad="38100" dist="38100" dir="2700000" algn="tl">
                    <a:srgbClr val="000000">
                      <a:alpha val="43137"/>
                    </a:srgbClr>
                  </a:outerShdw>
                </a:effectLst>
                <a:latin typeface="Roboto"/>
                <a:ea typeface="Roboto"/>
                <a:cs typeface="Roboto"/>
                <a:sym typeface="Roboto"/>
              </a:rPr>
              <a:t>riferimento</a:t>
            </a:r>
            <a:endParaRPr lang="fr-FR" sz="1600" b="1" dirty="0">
              <a:solidFill>
                <a:srgbClr val="0B1320"/>
              </a:solidFill>
              <a:effectLst>
                <a:outerShdw blurRad="38100" dist="38100" dir="2700000" algn="tl">
                  <a:srgbClr val="000000">
                    <a:alpha val="43137"/>
                  </a:srgbClr>
                </a:outerShdw>
              </a:effectLst>
              <a:latin typeface="Roboto"/>
              <a:ea typeface="Roboto"/>
              <a:cs typeface="Roboto"/>
              <a:sym typeface="Roboto"/>
            </a:endParaRPr>
          </a:p>
          <a:p>
            <a:pPr defTabSz="457200">
              <a:lnSpc>
                <a:spcPct val="140000"/>
              </a:lnSpc>
            </a:pPr>
            <a:r>
              <a:rPr lang="fr-FR" sz="1800" dirty="0">
                <a:solidFill>
                  <a:srgbClr val="0B1320"/>
                </a:solidFill>
                <a:latin typeface="Roboto"/>
                <a:ea typeface="Roboto"/>
                <a:cs typeface="Roboto"/>
                <a:sym typeface="Roboto"/>
              </a:rPr>
              <a:t>1685 </a:t>
            </a:r>
            <a:r>
              <a:rPr lang="fr-FR" sz="1800" dirty="0" err="1">
                <a:solidFill>
                  <a:srgbClr val="0B1320"/>
                </a:solidFill>
                <a:latin typeface="Roboto"/>
                <a:ea typeface="Roboto"/>
                <a:cs typeface="Roboto"/>
                <a:sym typeface="Roboto"/>
              </a:rPr>
              <a:t>testi</a:t>
            </a:r>
            <a:r>
              <a:rPr lang="fr-FR" sz="1800" dirty="0">
                <a:solidFill>
                  <a:srgbClr val="0B1320"/>
                </a:solidFill>
                <a:latin typeface="Roboto"/>
                <a:ea typeface="Roboto"/>
                <a:cs typeface="Roboto"/>
                <a:sym typeface="Roboto"/>
              </a:rPr>
              <a:t>            337 per classe</a:t>
            </a:r>
          </a:p>
          <a:p>
            <a:pPr defTabSz="457200">
              <a:lnSpc>
                <a:spcPct val="140000"/>
              </a:lnSpc>
            </a:pPr>
            <a:r>
              <a:rPr lang="fr-FR" sz="1200" b="1" dirty="0">
                <a:solidFill>
                  <a:srgbClr val="0B1320"/>
                </a:solidFill>
                <a:latin typeface="Roboto"/>
                <a:ea typeface="Roboto"/>
                <a:cs typeface="Roboto"/>
                <a:sym typeface="Roboto"/>
              </a:rPr>
              <a:t> 180 782 tokens</a:t>
            </a:r>
            <a:endParaRPr lang="fr-FR" sz="1200" b="1" dirty="0"/>
          </a:p>
          <a:p>
            <a:pPr defTabSz="457200">
              <a:lnSpc>
                <a:spcPct val="140000"/>
              </a:lnSpc>
            </a:pPr>
            <a:endParaRPr lang="fr-FR" sz="1200" dirty="0"/>
          </a:p>
        </p:txBody>
      </p:sp>
      <p:sp>
        <p:nvSpPr>
          <p:cNvPr id="4" name="Google Shape;491;p24">
            <a:extLst>
              <a:ext uri="{FF2B5EF4-FFF2-40B4-BE49-F238E27FC236}">
                <a16:creationId xmlns:a16="http://schemas.microsoft.com/office/drawing/2014/main" id="{C9587FA9-0432-66C2-0455-58CC0C835139}"/>
              </a:ext>
            </a:extLst>
          </p:cNvPr>
          <p:cNvSpPr txBox="1"/>
          <p:nvPr/>
        </p:nvSpPr>
        <p:spPr>
          <a:xfrm>
            <a:off x="382223" y="1722625"/>
            <a:ext cx="2912685" cy="732508"/>
          </a:xfrm>
          <a:prstGeom prst="rect">
            <a:avLst/>
          </a:prstGeom>
          <a:noFill/>
          <a:ln>
            <a:noFill/>
          </a:ln>
        </p:spPr>
        <p:txBody>
          <a:bodyPr spcFirstLastPara="1" wrap="square" lIns="0" tIns="0" rIns="0" bIns="0" anchor="t" anchorCtr="0">
            <a:spAutoFit/>
          </a:bodyPr>
          <a:lstStyle/>
          <a:p>
            <a:pPr defTabSz="457200">
              <a:lnSpc>
                <a:spcPct val="140000"/>
              </a:lnSpc>
            </a:pPr>
            <a:r>
              <a:rPr lang="fr-FR" sz="1600" b="1" dirty="0">
                <a:solidFill>
                  <a:srgbClr val="0B1320"/>
                </a:solidFill>
                <a:effectLst>
                  <a:outerShdw blurRad="38100" dist="38100" dir="2700000" algn="tl">
                    <a:srgbClr val="000000">
                      <a:alpha val="43137"/>
                    </a:srgbClr>
                  </a:outerShdw>
                </a:effectLst>
                <a:latin typeface="Roboto"/>
                <a:ea typeface="Roboto"/>
                <a:cs typeface="Roboto"/>
                <a:sym typeface="Roboto"/>
              </a:rPr>
              <a:t>Corpus </a:t>
            </a:r>
            <a:r>
              <a:rPr lang="fr-FR" sz="1600" b="1" dirty="0" err="1">
                <a:solidFill>
                  <a:srgbClr val="0B1320"/>
                </a:solidFill>
                <a:effectLst>
                  <a:outerShdw blurRad="38100" dist="38100" dir="2700000" algn="tl">
                    <a:srgbClr val="000000">
                      <a:alpha val="43137"/>
                    </a:srgbClr>
                  </a:outerShdw>
                </a:effectLst>
                <a:latin typeface="Roboto"/>
                <a:ea typeface="Roboto"/>
                <a:cs typeface="Roboto"/>
                <a:sym typeface="Roboto"/>
              </a:rPr>
              <a:t>francese</a:t>
            </a:r>
            <a:endParaRPr lang="fr-FR" sz="1600" b="1" dirty="0">
              <a:solidFill>
                <a:srgbClr val="0B1320"/>
              </a:solidFill>
              <a:effectLst>
                <a:outerShdw blurRad="38100" dist="38100" dir="2700000" algn="tl">
                  <a:srgbClr val="000000">
                    <a:alpha val="43137"/>
                  </a:srgbClr>
                </a:outerShdw>
              </a:effectLst>
              <a:latin typeface="Roboto"/>
              <a:ea typeface="Roboto"/>
              <a:cs typeface="Roboto"/>
              <a:sym typeface="Roboto"/>
            </a:endParaRPr>
          </a:p>
          <a:p>
            <a:pPr defTabSz="457200">
              <a:lnSpc>
                <a:spcPct val="140000"/>
              </a:lnSpc>
            </a:pPr>
            <a:r>
              <a:rPr lang="fr-FR" sz="1800" dirty="0">
                <a:solidFill>
                  <a:srgbClr val="0B1320"/>
                </a:solidFill>
                <a:latin typeface="Roboto"/>
                <a:ea typeface="Roboto"/>
                <a:cs typeface="Roboto"/>
                <a:sym typeface="Roboto"/>
              </a:rPr>
              <a:t>1820 </a:t>
            </a:r>
            <a:r>
              <a:rPr lang="fr-FR" sz="1800" dirty="0" err="1">
                <a:solidFill>
                  <a:srgbClr val="0B1320"/>
                </a:solidFill>
                <a:latin typeface="Roboto"/>
                <a:ea typeface="Roboto"/>
                <a:cs typeface="Roboto"/>
                <a:sym typeface="Roboto"/>
              </a:rPr>
              <a:t>testi</a:t>
            </a:r>
            <a:endParaRPr lang="fr-FR" sz="1800" dirty="0">
              <a:solidFill>
                <a:srgbClr val="0B1320"/>
              </a:solidFill>
              <a:latin typeface="Roboto"/>
              <a:ea typeface="Roboto"/>
              <a:cs typeface="Roboto"/>
              <a:sym typeface="Roboto"/>
            </a:endParaRPr>
          </a:p>
        </p:txBody>
      </p:sp>
      <p:cxnSp>
        <p:nvCxnSpPr>
          <p:cNvPr id="5" name="Connecteur droit avec flèche 4">
            <a:extLst>
              <a:ext uri="{FF2B5EF4-FFF2-40B4-BE49-F238E27FC236}">
                <a16:creationId xmlns:a16="http://schemas.microsoft.com/office/drawing/2014/main" id="{3C8B718C-D720-A088-1E82-3E7D2A7E83DA}"/>
              </a:ext>
            </a:extLst>
          </p:cNvPr>
          <p:cNvCxnSpPr>
            <a:cxnSpLocks/>
          </p:cNvCxnSpPr>
          <p:nvPr/>
        </p:nvCxnSpPr>
        <p:spPr>
          <a:xfrm>
            <a:off x="1569893" y="3124200"/>
            <a:ext cx="42460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Google Shape;491;p24">
            <a:extLst>
              <a:ext uri="{FF2B5EF4-FFF2-40B4-BE49-F238E27FC236}">
                <a16:creationId xmlns:a16="http://schemas.microsoft.com/office/drawing/2014/main" id="{80FE7A25-D812-FEA0-B854-C2550DB42961}"/>
              </a:ext>
            </a:extLst>
          </p:cNvPr>
          <p:cNvSpPr txBox="1"/>
          <p:nvPr/>
        </p:nvSpPr>
        <p:spPr>
          <a:xfrm>
            <a:off x="382222" y="3633388"/>
            <a:ext cx="4351703" cy="732508"/>
          </a:xfrm>
          <a:prstGeom prst="rect">
            <a:avLst/>
          </a:prstGeom>
          <a:noFill/>
          <a:ln>
            <a:noFill/>
          </a:ln>
        </p:spPr>
        <p:txBody>
          <a:bodyPr spcFirstLastPara="1" wrap="square" lIns="0" tIns="0" rIns="0" bIns="0" anchor="t" anchorCtr="0">
            <a:spAutoFit/>
          </a:bodyPr>
          <a:lstStyle/>
          <a:p>
            <a:pPr defTabSz="457200">
              <a:lnSpc>
                <a:spcPct val="140000"/>
              </a:lnSpc>
            </a:pPr>
            <a:r>
              <a:rPr lang="fr-FR" sz="1600" b="1" dirty="0" err="1">
                <a:solidFill>
                  <a:srgbClr val="0B1320"/>
                </a:solidFill>
                <a:effectLst>
                  <a:outerShdw blurRad="38100" dist="38100" dir="2700000" algn="tl">
                    <a:srgbClr val="000000">
                      <a:alpha val="43137"/>
                    </a:srgbClr>
                  </a:outerShdw>
                </a:effectLst>
                <a:latin typeface="Roboto"/>
                <a:ea typeface="Roboto"/>
                <a:cs typeface="Roboto"/>
                <a:sym typeface="Roboto"/>
              </a:rPr>
              <a:t>Omissioni</a:t>
            </a:r>
            <a:endParaRPr lang="fr-FR" sz="1600" b="1" dirty="0">
              <a:solidFill>
                <a:srgbClr val="0B1320"/>
              </a:solidFill>
              <a:effectLst>
                <a:outerShdw blurRad="38100" dist="38100" dir="2700000" algn="tl">
                  <a:srgbClr val="000000">
                    <a:alpha val="43137"/>
                  </a:srgbClr>
                </a:outerShdw>
              </a:effectLst>
              <a:latin typeface="Roboto"/>
              <a:ea typeface="Roboto"/>
              <a:cs typeface="Roboto"/>
              <a:sym typeface="Roboto"/>
            </a:endParaRPr>
          </a:p>
          <a:p>
            <a:pPr defTabSz="457200">
              <a:lnSpc>
                <a:spcPct val="140000"/>
              </a:lnSpc>
            </a:pPr>
            <a:r>
              <a:rPr lang="fr-FR" sz="1800" dirty="0">
                <a:solidFill>
                  <a:srgbClr val="0B1320"/>
                </a:solidFill>
                <a:latin typeface="Roboto"/>
                <a:ea typeface="Roboto"/>
                <a:cs typeface="Roboto"/>
                <a:sym typeface="Roboto"/>
              </a:rPr>
              <a:t>228 </a:t>
            </a:r>
            <a:r>
              <a:rPr lang="fr-FR" sz="1800" dirty="0" err="1">
                <a:solidFill>
                  <a:srgbClr val="0B1320"/>
                </a:solidFill>
                <a:latin typeface="Roboto"/>
                <a:ea typeface="Roboto"/>
                <a:cs typeface="Roboto"/>
                <a:sym typeface="Roboto"/>
              </a:rPr>
              <a:t>testi</a:t>
            </a:r>
            <a:r>
              <a:rPr lang="fr-FR" sz="1800" dirty="0">
                <a:solidFill>
                  <a:srgbClr val="0B1320"/>
                </a:solidFill>
                <a:latin typeface="Roboto"/>
                <a:ea typeface="Roboto"/>
                <a:cs typeface="Roboto"/>
                <a:sym typeface="Roboto"/>
              </a:rPr>
              <a:t>               274 tags</a:t>
            </a:r>
            <a:endParaRPr lang="fr-FR" sz="1200" dirty="0"/>
          </a:p>
        </p:txBody>
      </p:sp>
      <p:cxnSp>
        <p:nvCxnSpPr>
          <p:cNvPr id="7" name="Connecteur droit avec flèche 6">
            <a:extLst>
              <a:ext uri="{FF2B5EF4-FFF2-40B4-BE49-F238E27FC236}">
                <a16:creationId xmlns:a16="http://schemas.microsoft.com/office/drawing/2014/main" id="{6475D333-289D-3D88-969C-4CF2E71B9CF4}"/>
              </a:ext>
            </a:extLst>
          </p:cNvPr>
          <p:cNvCxnSpPr>
            <a:cxnSpLocks/>
          </p:cNvCxnSpPr>
          <p:nvPr/>
        </p:nvCxnSpPr>
        <p:spPr>
          <a:xfrm>
            <a:off x="1524749" y="4199672"/>
            <a:ext cx="4697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Graphique 7">
            <a:extLst>
              <a:ext uri="{FF2B5EF4-FFF2-40B4-BE49-F238E27FC236}">
                <a16:creationId xmlns:a16="http://schemas.microsoft.com/office/drawing/2014/main" id="{A9D3AAE1-C658-45F2-BFB5-F3288BB9907B}"/>
              </a:ext>
            </a:extLst>
          </p:cNvPr>
          <p:cNvGraphicFramePr>
            <a:graphicFrameLocks/>
          </p:cNvGraphicFramePr>
          <p:nvPr>
            <p:extLst>
              <p:ext uri="{D42A27DB-BD31-4B8C-83A1-F6EECF244321}">
                <p14:modId xmlns:p14="http://schemas.microsoft.com/office/powerpoint/2010/main" val="606111697"/>
              </p:ext>
            </p:extLst>
          </p:nvPr>
        </p:nvGraphicFramePr>
        <p:xfrm>
          <a:off x="3836356" y="1135859"/>
          <a:ext cx="4640752" cy="34080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49539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296565-ED84-F76C-FBD7-1B1C76760FE9}"/>
              </a:ext>
            </a:extLst>
          </p:cNvPr>
          <p:cNvSpPr txBox="1">
            <a:spLocks/>
          </p:cNvSpPr>
          <p:nvPr/>
        </p:nvSpPr>
        <p:spPr>
          <a:xfrm>
            <a:off x="720000" y="408300"/>
            <a:ext cx="8223584"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fr-FR" sz="2800" b="1" dirty="0">
              <a:latin typeface="Syne" panose="020B0604020202020204" charset="0"/>
            </a:endParaRPr>
          </a:p>
        </p:txBody>
      </p:sp>
      <p:sp>
        <p:nvSpPr>
          <p:cNvPr id="3" name="Espace réservé du texte 2">
            <a:extLst>
              <a:ext uri="{FF2B5EF4-FFF2-40B4-BE49-F238E27FC236}">
                <a16:creationId xmlns:a16="http://schemas.microsoft.com/office/drawing/2014/main" id="{2F184C6D-9BB6-A66C-161A-740334902C62}"/>
              </a:ext>
            </a:extLst>
          </p:cNvPr>
          <p:cNvSpPr txBox="1">
            <a:spLocks/>
          </p:cNvSpPr>
          <p:nvPr/>
        </p:nvSpPr>
        <p:spPr>
          <a:xfrm>
            <a:off x="720000" y="1614835"/>
            <a:ext cx="7704000" cy="6493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7800"/>
            <a:r>
              <a:rPr lang="it-IT" sz="1600" dirty="0">
                <a:latin typeface="Golos Text" panose="020B0604020202020204" charset="0"/>
                <a:cs typeface="Golos Text" panose="020B0604020202020204" charset="0"/>
              </a:rPr>
              <a:t>Modellizzazione del linguaggio umano attraverso l’uso di strumenti informatici, a scopo di ricerca o per lo sviluppo di applicazioni.</a:t>
            </a:r>
          </a:p>
          <a:p>
            <a:pPr marL="177800"/>
            <a:endParaRPr lang="it-IT" sz="1600" dirty="0">
              <a:latin typeface="Golos Text" panose="020B0604020202020204" charset="0"/>
              <a:cs typeface="Golos Text" panose="020B0604020202020204" charset="0"/>
            </a:endParaRPr>
          </a:p>
          <a:p>
            <a:pPr marL="177800"/>
            <a:endParaRPr lang="it-IT" sz="1600" dirty="0">
              <a:latin typeface="Golos Text" panose="020B0604020202020204" charset="0"/>
              <a:cs typeface="Golos Text" panose="020B0604020202020204" charset="0"/>
            </a:endParaRPr>
          </a:p>
        </p:txBody>
      </p:sp>
      <p:sp>
        <p:nvSpPr>
          <p:cNvPr id="4" name="Titre 1">
            <a:extLst>
              <a:ext uri="{FF2B5EF4-FFF2-40B4-BE49-F238E27FC236}">
                <a16:creationId xmlns:a16="http://schemas.microsoft.com/office/drawing/2014/main" id="{FC174981-E687-2A88-1B9D-64093A437D44}"/>
              </a:ext>
            </a:extLst>
          </p:cNvPr>
          <p:cNvSpPr txBox="1">
            <a:spLocks/>
          </p:cNvSpPr>
          <p:nvPr/>
        </p:nvSpPr>
        <p:spPr>
          <a:xfrm>
            <a:off x="920416" y="382500"/>
            <a:ext cx="8223584"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500" b="1" dirty="0">
                <a:latin typeface="Syne" panose="020B0604020202020204" charset="0"/>
              </a:rPr>
              <a:t>Cos’è la </a:t>
            </a:r>
            <a:r>
              <a:rPr lang="it-IT" sz="3500" b="1" dirty="0">
                <a:solidFill>
                  <a:schemeClr val="dk2"/>
                </a:solidFill>
                <a:latin typeface="Syne"/>
                <a:sym typeface="Syne"/>
              </a:rPr>
              <a:t>linguistica computazionale ?</a:t>
            </a:r>
            <a:endParaRPr lang="fr-FR" sz="2800" b="1" dirty="0">
              <a:latin typeface="Syne" panose="020B0604020202020204" charset="0"/>
            </a:endParaRPr>
          </a:p>
        </p:txBody>
      </p:sp>
      <p:pic>
        <p:nvPicPr>
          <p:cNvPr id="6" name="Image 5">
            <a:extLst>
              <a:ext uri="{FF2B5EF4-FFF2-40B4-BE49-F238E27FC236}">
                <a16:creationId xmlns:a16="http://schemas.microsoft.com/office/drawing/2014/main" id="{8C01802A-1D16-C00C-4E59-E61E212C6E81}"/>
              </a:ext>
            </a:extLst>
          </p:cNvPr>
          <p:cNvPicPr>
            <a:picLocks noChangeAspect="1"/>
          </p:cNvPicPr>
          <p:nvPr/>
        </p:nvPicPr>
        <p:blipFill>
          <a:blip r:embed="rId2"/>
          <a:stretch>
            <a:fillRect/>
          </a:stretch>
        </p:blipFill>
        <p:spPr>
          <a:xfrm>
            <a:off x="1698170" y="2351315"/>
            <a:ext cx="1966686" cy="1966686"/>
          </a:xfrm>
          <a:prstGeom prst="rect">
            <a:avLst/>
          </a:prstGeom>
        </p:spPr>
      </p:pic>
      <p:sp>
        <p:nvSpPr>
          <p:cNvPr id="7" name="Espace réservé du texte 2">
            <a:extLst>
              <a:ext uri="{FF2B5EF4-FFF2-40B4-BE49-F238E27FC236}">
                <a16:creationId xmlns:a16="http://schemas.microsoft.com/office/drawing/2014/main" id="{37B50265-085A-28FC-47E1-C27D6490D895}"/>
              </a:ext>
            </a:extLst>
          </p:cNvPr>
          <p:cNvSpPr txBox="1">
            <a:spLocks/>
          </p:cNvSpPr>
          <p:nvPr/>
        </p:nvSpPr>
        <p:spPr>
          <a:xfrm>
            <a:off x="4100285" y="2426608"/>
            <a:ext cx="3485699" cy="182154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7800"/>
            <a:r>
              <a:rPr lang="it-IT" sz="2000" dirty="0">
                <a:latin typeface="Golos Text" panose="020B0604020202020204" charset="0"/>
                <a:cs typeface="Golos Text" panose="020B0604020202020204" charset="0"/>
              </a:rPr>
              <a:t>Go to Menti.com</a:t>
            </a:r>
          </a:p>
          <a:p>
            <a:pPr marL="177800"/>
            <a:endParaRPr lang="it-IT" sz="2000" dirty="0">
              <a:latin typeface="Golos Text" panose="020B0604020202020204" charset="0"/>
              <a:cs typeface="Golos Text" panose="020B0604020202020204" charset="0"/>
            </a:endParaRPr>
          </a:p>
          <a:p>
            <a:pPr marL="177800"/>
            <a:r>
              <a:rPr lang="it-IT" sz="2000" dirty="0">
                <a:latin typeface="Golos Text" panose="020B0604020202020204" charset="0"/>
                <a:cs typeface="Golos Text" panose="020B0604020202020204" charset="0"/>
              </a:rPr>
              <a:t>Code : </a:t>
            </a:r>
          </a:p>
          <a:p>
            <a:pPr marL="177800"/>
            <a:r>
              <a:rPr lang="fr-FR" sz="2800" b="1" i="0" dirty="0">
                <a:effectLst/>
                <a:latin typeface="MentiText"/>
              </a:rPr>
              <a:t>1662 3748</a:t>
            </a:r>
            <a:endParaRPr lang="it-IT" sz="2000" dirty="0">
              <a:latin typeface="Golos Text" panose="020B0604020202020204" charset="0"/>
              <a:cs typeface="Golos Text" panose="020B0604020202020204" charset="0"/>
            </a:endParaRPr>
          </a:p>
          <a:p>
            <a:pPr marL="177800"/>
            <a:endParaRPr lang="it-IT" sz="1600" dirty="0">
              <a:latin typeface="Golos Text" panose="020B0604020202020204" charset="0"/>
              <a:cs typeface="Golos Text" panose="020B0604020202020204" charset="0"/>
            </a:endParaRPr>
          </a:p>
        </p:txBody>
      </p:sp>
    </p:spTree>
    <p:extLst>
      <p:ext uri="{BB962C8B-B14F-4D97-AF65-F5344CB8AC3E}">
        <p14:creationId xmlns:p14="http://schemas.microsoft.com/office/powerpoint/2010/main" val="2796119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Graphique 1">
            <a:extLst>
              <a:ext uri="{FF2B5EF4-FFF2-40B4-BE49-F238E27FC236}">
                <a16:creationId xmlns:a16="http://schemas.microsoft.com/office/drawing/2014/main" id="{3572B565-9087-309A-040B-7644A5CBACB1}"/>
              </a:ext>
            </a:extLst>
          </p:cNvPr>
          <p:cNvGraphicFramePr>
            <a:graphicFrameLocks/>
          </p:cNvGraphicFramePr>
          <p:nvPr>
            <p:extLst>
              <p:ext uri="{D42A27DB-BD31-4B8C-83A1-F6EECF244321}">
                <p14:modId xmlns:p14="http://schemas.microsoft.com/office/powerpoint/2010/main" val="107012302"/>
              </p:ext>
            </p:extLst>
          </p:nvPr>
        </p:nvGraphicFramePr>
        <p:xfrm>
          <a:off x="802493" y="1477735"/>
          <a:ext cx="7358834" cy="3360965"/>
        </p:xfrm>
        <a:graphic>
          <a:graphicData uri="http://schemas.openxmlformats.org/drawingml/2006/chart">
            <c:chart xmlns:c="http://schemas.openxmlformats.org/drawingml/2006/chart" xmlns:r="http://schemas.openxmlformats.org/officeDocument/2006/relationships" r:id="rId2"/>
          </a:graphicData>
        </a:graphic>
      </p:graphicFrame>
      <p:sp>
        <p:nvSpPr>
          <p:cNvPr id="3" name="ZoneTexte 2">
            <a:extLst>
              <a:ext uri="{FF2B5EF4-FFF2-40B4-BE49-F238E27FC236}">
                <a16:creationId xmlns:a16="http://schemas.microsoft.com/office/drawing/2014/main" id="{26795AEB-F91D-7FD5-0C23-986EDB8BCE9F}"/>
              </a:ext>
            </a:extLst>
          </p:cNvPr>
          <p:cNvSpPr txBox="1"/>
          <p:nvPr/>
        </p:nvSpPr>
        <p:spPr>
          <a:xfrm>
            <a:off x="173154" y="304800"/>
            <a:ext cx="8797691" cy="923330"/>
          </a:xfrm>
          <a:prstGeom prst="rect">
            <a:avLst/>
          </a:prstGeom>
          <a:noFill/>
        </p:spPr>
        <p:txBody>
          <a:bodyPr wrap="square" rtlCol="0">
            <a:spAutoFit/>
          </a:bodyPr>
          <a:lstStyle/>
          <a:p>
            <a:pPr algn="ctr" rtl="0">
              <a:defRPr sz="1440" b="0" i="0" u="none" strike="noStrike" kern="1200" spc="0" baseline="0">
                <a:solidFill>
                  <a:srgbClr val="2F2534">
                    <a:lumMod val="65000"/>
                    <a:lumOff val="35000"/>
                  </a:srgbClr>
                </a:solidFill>
                <a:latin typeface="+mn-lt"/>
                <a:ea typeface="+mn-ea"/>
                <a:cs typeface="+mn-cs"/>
              </a:defRPr>
            </a:pPr>
            <a:r>
              <a:rPr lang="fr-FR" sz="2000" dirty="0" err="1">
                <a:solidFill>
                  <a:srgbClr val="0B1320"/>
                </a:solidFill>
                <a:latin typeface="Roboto"/>
                <a:ea typeface="Roboto"/>
                <a:cs typeface="Roboto"/>
              </a:rPr>
              <a:t>Distribuzione</a:t>
            </a:r>
            <a:r>
              <a:rPr lang="fr-FR" sz="2000" dirty="0">
                <a:solidFill>
                  <a:srgbClr val="0B1320"/>
                </a:solidFill>
                <a:latin typeface="Roboto"/>
                <a:ea typeface="Roboto"/>
                <a:cs typeface="Roboto"/>
              </a:rPr>
              <a:t> dei tipi di </a:t>
            </a:r>
            <a:r>
              <a:rPr lang="fr-FR" sz="2000" dirty="0" err="1">
                <a:solidFill>
                  <a:srgbClr val="0B1320"/>
                </a:solidFill>
                <a:latin typeface="Roboto"/>
                <a:ea typeface="Roboto"/>
                <a:cs typeface="Roboto"/>
              </a:rPr>
              <a:t>omissione</a:t>
            </a:r>
            <a:r>
              <a:rPr lang="fr-FR" sz="2000" dirty="0">
                <a:solidFill>
                  <a:srgbClr val="0B1320"/>
                </a:solidFill>
                <a:latin typeface="Roboto"/>
                <a:ea typeface="Roboto"/>
                <a:cs typeface="Roboto"/>
              </a:rPr>
              <a:t> </a:t>
            </a:r>
          </a:p>
          <a:p>
            <a:pPr algn="ctr" rtl="0">
              <a:defRPr sz="1440" b="0" i="0" u="none" strike="noStrike" kern="1200" spc="0" baseline="0">
                <a:solidFill>
                  <a:srgbClr val="2F2534">
                    <a:lumMod val="65000"/>
                    <a:lumOff val="35000"/>
                  </a:srgbClr>
                </a:solidFill>
                <a:latin typeface="+mn-lt"/>
                <a:ea typeface="+mn-ea"/>
                <a:cs typeface="+mn-cs"/>
              </a:defRPr>
            </a:pPr>
            <a:r>
              <a:rPr lang="fr-FR" sz="2000" dirty="0">
                <a:solidFill>
                  <a:srgbClr val="0B1320"/>
                </a:solidFill>
                <a:latin typeface="Roboto"/>
                <a:ea typeface="Roboto"/>
                <a:cs typeface="Roboto"/>
              </a:rPr>
              <a:t>su 228 </a:t>
            </a:r>
            <a:r>
              <a:rPr lang="fr-FR" sz="2000" dirty="0" err="1">
                <a:solidFill>
                  <a:srgbClr val="0B1320"/>
                </a:solidFill>
                <a:latin typeface="Roboto"/>
                <a:ea typeface="Roboto"/>
                <a:cs typeface="Roboto"/>
              </a:rPr>
              <a:t>testi</a:t>
            </a:r>
            <a:r>
              <a:rPr lang="fr-FR" sz="2000" dirty="0">
                <a:solidFill>
                  <a:srgbClr val="0B1320"/>
                </a:solidFill>
                <a:latin typeface="Roboto"/>
                <a:ea typeface="Roboto"/>
                <a:cs typeface="Roboto"/>
              </a:rPr>
              <a:t> </a:t>
            </a:r>
            <a:r>
              <a:rPr lang="fr-FR" sz="2000" dirty="0" err="1">
                <a:solidFill>
                  <a:srgbClr val="0B1320"/>
                </a:solidFill>
                <a:latin typeface="Roboto"/>
                <a:ea typeface="Roboto"/>
                <a:cs typeface="Roboto"/>
              </a:rPr>
              <a:t>del</a:t>
            </a:r>
            <a:r>
              <a:rPr lang="fr-FR" sz="2000" dirty="0">
                <a:solidFill>
                  <a:srgbClr val="0B1320"/>
                </a:solidFill>
                <a:latin typeface="Roboto"/>
                <a:ea typeface="Roboto"/>
                <a:cs typeface="Roboto"/>
              </a:rPr>
              <a:t> corpus longitudinale</a:t>
            </a:r>
          </a:p>
          <a:p>
            <a:endParaRPr lang="fr-FR" dirty="0"/>
          </a:p>
        </p:txBody>
      </p:sp>
    </p:spTree>
    <p:extLst>
      <p:ext uri="{BB962C8B-B14F-4D97-AF65-F5344CB8AC3E}">
        <p14:creationId xmlns:p14="http://schemas.microsoft.com/office/powerpoint/2010/main" val="40872900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79288E-6893-CA48-0CEB-1BE27A4BB284}"/>
              </a:ext>
            </a:extLst>
          </p:cNvPr>
          <p:cNvSpPr>
            <a:spLocks noGrp="1"/>
          </p:cNvSpPr>
          <p:nvPr>
            <p:ph type="title"/>
          </p:nvPr>
        </p:nvSpPr>
        <p:spPr/>
        <p:txBody>
          <a:bodyPr/>
          <a:lstStyle/>
          <a:p>
            <a:r>
              <a:rPr lang="it-IT" dirty="0"/>
              <a:t>Come risolvere il problema?</a:t>
            </a:r>
            <a:endParaRPr lang="fr-FR" dirty="0"/>
          </a:p>
        </p:txBody>
      </p:sp>
      <p:sp>
        <p:nvSpPr>
          <p:cNvPr id="19" name="Google Shape;485;p24">
            <a:extLst>
              <a:ext uri="{FF2B5EF4-FFF2-40B4-BE49-F238E27FC236}">
                <a16:creationId xmlns:a16="http://schemas.microsoft.com/office/drawing/2014/main" id="{DB84FC36-D488-D557-C654-B0974D9AFB76}"/>
              </a:ext>
            </a:extLst>
          </p:cNvPr>
          <p:cNvSpPr txBox="1"/>
          <p:nvPr/>
        </p:nvSpPr>
        <p:spPr>
          <a:xfrm>
            <a:off x="1769258" y="4156140"/>
            <a:ext cx="6721599" cy="689420"/>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fr-FR" sz="1600" b="0" i="0" u="none" strike="noStrike" cap="none" dirty="0">
                <a:solidFill>
                  <a:srgbClr val="0B1320"/>
                </a:solidFill>
                <a:latin typeface="Roboto"/>
                <a:ea typeface="Roboto"/>
                <a:cs typeface="Roboto"/>
                <a:sym typeface="Roboto"/>
              </a:rPr>
              <a:t>Il </a:t>
            </a:r>
            <a:r>
              <a:rPr lang="fr-FR" sz="1600" b="0" i="0" u="none" strike="noStrike" cap="none" dirty="0" err="1">
                <a:solidFill>
                  <a:srgbClr val="0B1320"/>
                </a:solidFill>
                <a:latin typeface="Roboto"/>
                <a:ea typeface="Roboto"/>
                <a:cs typeface="Roboto"/>
                <a:sym typeface="Roboto"/>
              </a:rPr>
              <a:t>modello</a:t>
            </a:r>
            <a:r>
              <a:rPr lang="fr-FR" sz="1600" b="0" i="0" u="none" strike="noStrike" cap="none" dirty="0">
                <a:solidFill>
                  <a:srgbClr val="0B1320"/>
                </a:solidFill>
                <a:latin typeface="Roboto"/>
                <a:ea typeface="Roboto"/>
                <a:cs typeface="Roboto"/>
                <a:sym typeface="Roboto"/>
              </a:rPr>
              <a:t> linguistico « </a:t>
            </a:r>
            <a:r>
              <a:rPr lang="fr-FR" sz="1600" b="0" i="0" u="none" strike="noStrike" cap="none" dirty="0" err="1">
                <a:solidFill>
                  <a:srgbClr val="0B1320"/>
                </a:solidFill>
                <a:latin typeface="Roboto"/>
                <a:ea typeface="Roboto"/>
                <a:cs typeface="Roboto"/>
                <a:sym typeface="Roboto"/>
              </a:rPr>
              <a:t>indovina</a:t>
            </a:r>
            <a:r>
              <a:rPr lang="fr-FR" sz="1600" b="0" i="0" u="none" strike="noStrike" cap="none" dirty="0">
                <a:solidFill>
                  <a:srgbClr val="0B1320"/>
                </a:solidFill>
                <a:latin typeface="Roboto"/>
                <a:ea typeface="Roboto"/>
                <a:cs typeface="Roboto"/>
                <a:sym typeface="Roboto"/>
              </a:rPr>
              <a:t> » la </a:t>
            </a:r>
            <a:r>
              <a:rPr lang="fr-FR" sz="1600" b="0" i="0" u="none" strike="noStrike" cap="none" dirty="0" err="1">
                <a:solidFill>
                  <a:srgbClr val="0B1320"/>
                </a:solidFill>
                <a:latin typeface="Roboto"/>
                <a:ea typeface="Roboto"/>
                <a:cs typeface="Roboto"/>
                <a:sym typeface="Roboto"/>
              </a:rPr>
              <a:t>parola</a:t>
            </a:r>
            <a:r>
              <a:rPr lang="fr-FR" sz="1600" b="0" i="0" u="none" strike="noStrike" cap="none" dirty="0">
                <a:solidFill>
                  <a:srgbClr val="0B1320"/>
                </a:solidFill>
                <a:latin typeface="Roboto"/>
                <a:ea typeface="Roboto"/>
                <a:cs typeface="Roboto"/>
                <a:sym typeface="Roboto"/>
              </a:rPr>
              <a:t> </a:t>
            </a:r>
            <a:r>
              <a:rPr lang="fr-FR" sz="1600" b="0" i="0" u="none" strike="noStrike" cap="none" dirty="0" err="1">
                <a:solidFill>
                  <a:srgbClr val="0B1320"/>
                </a:solidFill>
                <a:latin typeface="Roboto"/>
                <a:ea typeface="Roboto"/>
                <a:cs typeface="Roboto"/>
                <a:sym typeface="Roboto"/>
              </a:rPr>
              <a:t>omessa</a:t>
            </a:r>
            <a:r>
              <a:rPr lang="fr-FR" sz="1600" b="0" i="0" u="none" strike="noStrike" cap="none" dirty="0">
                <a:solidFill>
                  <a:srgbClr val="0B1320"/>
                </a:solidFill>
                <a:latin typeface="Roboto"/>
                <a:ea typeface="Roboto"/>
                <a:cs typeface="Roboto"/>
                <a:sym typeface="Roboto"/>
              </a:rPr>
              <a:t> e un </a:t>
            </a:r>
            <a:r>
              <a:rPr lang="fr-FR" sz="1600" b="0" i="0" u="none" strike="noStrike" cap="none" dirty="0" err="1">
                <a:solidFill>
                  <a:srgbClr val="0B1320"/>
                </a:solidFill>
                <a:latin typeface="Roboto"/>
                <a:ea typeface="Roboto"/>
                <a:cs typeface="Roboto"/>
                <a:sym typeface="Roboto"/>
              </a:rPr>
              <a:t>algoritmo</a:t>
            </a:r>
            <a:r>
              <a:rPr lang="fr-FR" sz="1600" b="0" i="0" u="none" strike="noStrike" cap="none" dirty="0">
                <a:solidFill>
                  <a:srgbClr val="0B1320"/>
                </a:solidFill>
                <a:latin typeface="Roboto"/>
                <a:ea typeface="Roboto"/>
                <a:cs typeface="Roboto"/>
                <a:sym typeface="Roboto"/>
              </a:rPr>
              <a:t> di </a:t>
            </a:r>
            <a:r>
              <a:rPr lang="fr-FR" sz="1600" b="0" i="0" u="none" strike="noStrike" cap="none" dirty="0" err="1">
                <a:solidFill>
                  <a:srgbClr val="0B1320"/>
                </a:solidFill>
                <a:latin typeface="Roboto"/>
                <a:ea typeface="Roboto"/>
                <a:cs typeface="Roboto"/>
                <a:sym typeface="Roboto"/>
              </a:rPr>
              <a:t>nostra</a:t>
            </a:r>
            <a:r>
              <a:rPr lang="fr-FR" sz="1600" b="0" i="0" u="none" strike="noStrike" cap="none" dirty="0">
                <a:solidFill>
                  <a:srgbClr val="0B1320"/>
                </a:solidFill>
                <a:latin typeface="Roboto"/>
                <a:ea typeface="Roboto"/>
                <a:cs typeface="Roboto"/>
                <a:sym typeface="Roboto"/>
              </a:rPr>
              <a:t> </a:t>
            </a:r>
            <a:r>
              <a:rPr lang="fr-FR" sz="1600" b="0" i="0" u="none" strike="noStrike" cap="none" dirty="0" err="1">
                <a:solidFill>
                  <a:srgbClr val="0B1320"/>
                </a:solidFill>
                <a:latin typeface="Roboto"/>
                <a:ea typeface="Roboto"/>
                <a:cs typeface="Roboto"/>
                <a:sym typeface="Roboto"/>
              </a:rPr>
              <a:t>concezione</a:t>
            </a:r>
            <a:r>
              <a:rPr lang="fr-FR" sz="1600" b="0" i="0" u="none" strike="noStrike" cap="none" dirty="0">
                <a:solidFill>
                  <a:srgbClr val="0B1320"/>
                </a:solidFill>
                <a:latin typeface="Roboto"/>
                <a:ea typeface="Roboto"/>
                <a:cs typeface="Roboto"/>
                <a:sym typeface="Roboto"/>
              </a:rPr>
              <a:t> </a:t>
            </a:r>
            <a:r>
              <a:rPr lang="fr-FR" sz="1600" b="0" i="0" u="none" strike="noStrike" cap="none" dirty="0" err="1">
                <a:solidFill>
                  <a:srgbClr val="0B1320"/>
                </a:solidFill>
                <a:latin typeface="Roboto"/>
                <a:ea typeface="Roboto"/>
                <a:cs typeface="Roboto"/>
                <a:sym typeface="Roboto"/>
              </a:rPr>
              <a:t>sostituisce</a:t>
            </a:r>
            <a:r>
              <a:rPr lang="fr-FR" sz="1600" b="0" i="0" u="none" strike="noStrike" cap="none" dirty="0">
                <a:solidFill>
                  <a:srgbClr val="0B1320"/>
                </a:solidFill>
                <a:latin typeface="Roboto"/>
                <a:ea typeface="Roboto"/>
                <a:cs typeface="Roboto"/>
                <a:sym typeface="Roboto"/>
              </a:rPr>
              <a:t> il tag con la </a:t>
            </a:r>
            <a:r>
              <a:rPr lang="fr-FR" sz="1600" b="0" i="0" u="none" strike="noStrike" cap="none" dirty="0" err="1">
                <a:solidFill>
                  <a:srgbClr val="0B1320"/>
                </a:solidFill>
                <a:latin typeface="Roboto"/>
                <a:ea typeface="Roboto"/>
                <a:cs typeface="Roboto"/>
                <a:sym typeface="Roboto"/>
              </a:rPr>
              <a:t>parola</a:t>
            </a:r>
            <a:r>
              <a:rPr lang="fr-FR" sz="1600" b="0" i="0" u="none" strike="noStrike" cap="none" dirty="0">
                <a:solidFill>
                  <a:srgbClr val="0B1320"/>
                </a:solidFill>
                <a:latin typeface="Roboto"/>
                <a:ea typeface="Roboto"/>
                <a:cs typeface="Roboto"/>
                <a:sym typeface="Roboto"/>
              </a:rPr>
              <a:t> « </a:t>
            </a:r>
            <a:r>
              <a:rPr lang="fr-FR" sz="1600" b="0" i="0" u="none" strike="noStrike" cap="none" dirty="0" err="1">
                <a:solidFill>
                  <a:srgbClr val="0B1320"/>
                </a:solidFill>
                <a:latin typeface="Roboto"/>
                <a:ea typeface="Roboto"/>
                <a:cs typeface="Roboto"/>
                <a:sym typeface="Roboto"/>
              </a:rPr>
              <a:t>indovinata</a:t>
            </a:r>
            <a:r>
              <a:rPr lang="fr-FR" sz="1600" b="0" i="0" u="none" strike="noStrike" cap="none" dirty="0">
                <a:solidFill>
                  <a:srgbClr val="0B1320"/>
                </a:solidFill>
                <a:latin typeface="Roboto"/>
                <a:ea typeface="Roboto"/>
                <a:cs typeface="Roboto"/>
                <a:sym typeface="Roboto"/>
              </a:rPr>
              <a:t> »</a:t>
            </a:r>
            <a:endParaRPr lang="fr-FR" sz="1600" dirty="0"/>
          </a:p>
        </p:txBody>
      </p:sp>
      <p:grpSp>
        <p:nvGrpSpPr>
          <p:cNvPr id="20" name="Google Shape;489;p24">
            <a:extLst>
              <a:ext uri="{FF2B5EF4-FFF2-40B4-BE49-F238E27FC236}">
                <a16:creationId xmlns:a16="http://schemas.microsoft.com/office/drawing/2014/main" id="{375A335A-C776-35DC-8B77-A937DCE22A77}"/>
              </a:ext>
            </a:extLst>
          </p:cNvPr>
          <p:cNvGrpSpPr/>
          <p:nvPr/>
        </p:nvGrpSpPr>
        <p:grpSpPr>
          <a:xfrm>
            <a:off x="633548" y="1216887"/>
            <a:ext cx="5987258" cy="637632"/>
            <a:chOff x="0" y="0"/>
            <a:chExt cx="5819400" cy="850176"/>
          </a:xfrm>
        </p:grpSpPr>
        <p:sp>
          <p:nvSpPr>
            <p:cNvPr id="21" name="Google Shape;490;p24">
              <a:extLst>
                <a:ext uri="{FF2B5EF4-FFF2-40B4-BE49-F238E27FC236}">
                  <a16:creationId xmlns:a16="http://schemas.microsoft.com/office/drawing/2014/main" id="{E224CBF9-2118-315A-4D12-437B45DA5288}"/>
                </a:ext>
              </a:extLst>
            </p:cNvPr>
            <p:cNvSpPr txBox="1"/>
            <p:nvPr/>
          </p:nvSpPr>
          <p:spPr>
            <a:xfrm>
              <a:off x="0" y="0"/>
              <a:ext cx="5819400" cy="369332"/>
            </a:xfrm>
            <a:prstGeom prst="rect">
              <a:avLst/>
            </a:prstGeom>
            <a:noFill/>
            <a:ln>
              <a:noFill/>
            </a:ln>
          </p:spPr>
          <p:txBody>
            <a:bodyPr spcFirstLastPara="1" wrap="square" lIns="0" tIns="0" rIns="0" bIns="0" anchor="t" anchorCtr="0">
              <a:spAutoFit/>
            </a:bodyPr>
            <a:lstStyle/>
            <a:p>
              <a:pPr marL="0" marR="0" lvl="0" indent="0" algn="l" rtl="0">
                <a:lnSpc>
                  <a:spcPct val="120026"/>
                </a:lnSpc>
                <a:spcBef>
                  <a:spcPts val="0"/>
                </a:spcBef>
                <a:spcAft>
                  <a:spcPts val="0"/>
                </a:spcAft>
                <a:buNone/>
              </a:pPr>
              <a:r>
                <a:rPr lang="fr-FR" sz="1500" b="1" i="0" u="none" strike="noStrike" cap="none" dirty="0" err="1">
                  <a:solidFill>
                    <a:srgbClr val="0B1320"/>
                  </a:solidFill>
                </a:rPr>
                <a:t>Utilizzo</a:t>
              </a:r>
              <a:r>
                <a:rPr lang="fr-FR" sz="1500" b="1" i="0" u="none" strike="noStrike" cap="none" dirty="0">
                  <a:solidFill>
                    <a:srgbClr val="0B1320"/>
                  </a:solidFill>
                </a:rPr>
                <a:t> di un </a:t>
              </a:r>
              <a:r>
                <a:rPr lang="fr-FR" sz="1500" b="1" i="0" u="none" strike="noStrike" cap="none" dirty="0" err="1">
                  <a:solidFill>
                    <a:srgbClr val="0B1320"/>
                  </a:solidFill>
                </a:rPr>
                <a:t>modello</a:t>
              </a:r>
              <a:r>
                <a:rPr lang="fr-FR" sz="1500" b="1" i="0" u="none" strike="noStrike" cap="none" dirty="0">
                  <a:solidFill>
                    <a:srgbClr val="0B1320"/>
                  </a:solidFill>
                </a:rPr>
                <a:t> di </a:t>
              </a:r>
              <a:r>
                <a:rPr lang="fr-FR" sz="1500" b="1" i="0" u="none" strike="noStrike" cap="none" dirty="0" err="1">
                  <a:solidFill>
                    <a:srgbClr val="0B1320"/>
                  </a:solidFill>
                </a:rPr>
                <a:t>tipo</a:t>
              </a:r>
              <a:r>
                <a:rPr lang="fr-FR" sz="1500" b="1" i="0" u="none" strike="noStrike" cap="none" dirty="0">
                  <a:solidFill>
                    <a:srgbClr val="0B1320"/>
                  </a:solidFill>
                </a:rPr>
                <a:t> BERT</a:t>
              </a:r>
              <a:endParaRPr lang="fr-FR" sz="1500" b="1" dirty="0"/>
            </a:p>
          </p:txBody>
        </p:sp>
        <p:sp>
          <p:nvSpPr>
            <p:cNvPr id="22" name="Google Shape;491;p24">
              <a:extLst>
                <a:ext uri="{FF2B5EF4-FFF2-40B4-BE49-F238E27FC236}">
                  <a16:creationId xmlns:a16="http://schemas.microsoft.com/office/drawing/2014/main" id="{20709939-BA9A-4E73-12E7-F922FB613192}"/>
                </a:ext>
              </a:extLst>
            </p:cNvPr>
            <p:cNvSpPr txBox="1"/>
            <p:nvPr/>
          </p:nvSpPr>
          <p:spPr>
            <a:xfrm>
              <a:off x="0" y="419290"/>
              <a:ext cx="5819391" cy="430886"/>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fr-FR" sz="1500" b="1" dirty="0" err="1">
                  <a:solidFill>
                    <a:srgbClr val="0B1320"/>
                  </a:solidFill>
                  <a:latin typeface="Roboto"/>
                  <a:ea typeface="Roboto"/>
                  <a:cs typeface="Roboto"/>
                  <a:sym typeface="Roboto"/>
                </a:rPr>
                <a:t>FlauBERT</a:t>
              </a:r>
              <a:r>
                <a:rPr lang="fr-FR" sz="1500" dirty="0">
                  <a:solidFill>
                    <a:srgbClr val="0B1320"/>
                  </a:solidFill>
                  <a:latin typeface="Roboto"/>
                  <a:ea typeface="Roboto"/>
                  <a:cs typeface="Roboto"/>
                  <a:sym typeface="Roboto"/>
                </a:rPr>
                <a:t> per il </a:t>
              </a:r>
              <a:r>
                <a:rPr lang="fr-FR" sz="1500" dirty="0" err="1">
                  <a:solidFill>
                    <a:srgbClr val="0B1320"/>
                  </a:solidFill>
                  <a:latin typeface="Roboto"/>
                  <a:ea typeface="Roboto"/>
                  <a:cs typeface="Roboto"/>
                  <a:sym typeface="Roboto"/>
                </a:rPr>
                <a:t>francese</a:t>
              </a:r>
              <a:endParaRPr lang="fr-FR" sz="1500" dirty="0"/>
            </a:p>
          </p:txBody>
        </p:sp>
      </p:grpSp>
      <p:pic>
        <p:nvPicPr>
          <p:cNvPr id="6" name="Image 5">
            <a:extLst>
              <a:ext uri="{FF2B5EF4-FFF2-40B4-BE49-F238E27FC236}">
                <a16:creationId xmlns:a16="http://schemas.microsoft.com/office/drawing/2014/main" id="{DAC16AB6-E0B3-3FA5-C4B3-F396A2769D65}"/>
              </a:ext>
            </a:extLst>
          </p:cNvPr>
          <p:cNvPicPr>
            <a:picLocks noChangeAspect="1"/>
          </p:cNvPicPr>
          <p:nvPr/>
        </p:nvPicPr>
        <p:blipFill rotWithShape="1">
          <a:blip r:embed="rId3"/>
          <a:srcRect l="2556" t="2086" r="2932"/>
          <a:stretch/>
        </p:blipFill>
        <p:spPr>
          <a:xfrm>
            <a:off x="4888259" y="1193284"/>
            <a:ext cx="3121335" cy="1146991"/>
          </a:xfrm>
          <a:prstGeom prst="rect">
            <a:avLst/>
          </a:prstGeom>
        </p:spPr>
      </p:pic>
      <p:pic>
        <p:nvPicPr>
          <p:cNvPr id="8" name="Graphique 7" descr="Point d’interrogation contour">
            <a:extLst>
              <a:ext uri="{FF2B5EF4-FFF2-40B4-BE49-F238E27FC236}">
                <a16:creationId xmlns:a16="http://schemas.microsoft.com/office/drawing/2014/main" id="{55E30A82-C314-F081-0052-7F4AE74CFAB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5416" y="2656145"/>
            <a:ext cx="914400" cy="914400"/>
          </a:xfrm>
          <a:prstGeom prst="rect">
            <a:avLst/>
          </a:prstGeom>
        </p:spPr>
      </p:pic>
      <p:pic>
        <p:nvPicPr>
          <p:cNvPr id="10" name="Graphique 9" descr="Document avec un remplissage uni">
            <a:extLst>
              <a:ext uri="{FF2B5EF4-FFF2-40B4-BE49-F238E27FC236}">
                <a16:creationId xmlns:a16="http://schemas.microsoft.com/office/drawing/2014/main" id="{F334EF5D-E1E3-6523-BE3F-D3A57B081A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38493" y="2656145"/>
            <a:ext cx="914400" cy="914400"/>
          </a:xfrm>
          <a:prstGeom prst="rect">
            <a:avLst/>
          </a:prstGeom>
        </p:spPr>
      </p:pic>
      <p:pic>
        <p:nvPicPr>
          <p:cNvPr id="12" name="Graphique 11" descr="Ampoule avec un remplissage uni">
            <a:extLst>
              <a:ext uri="{FF2B5EF4-FFF2-40B4-BE49-F238E27FC236}">
                <a16:creationId xmlns:a16="http://schemas.microsoft.com/office/drawing/2014/main" id="{33ADE909-A133-1566-4FFD-2FE66ABEF0D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06397" y="2656145"/>
            <a:ext cx="914400" cy="914400"/>
          </a:xfrm>
          <a:prstGeom prst="rect">
            <a:avLst/>
          </a:prstGeom>
        </p:spPr>
      </p:pic>
      <p:pic>
        <p:nvPicPr>
          <p:cNvPr id="14" name="Graphique 13" descr="Flèche vers la droite contour">
            <a:extLst>
              <a:ext uri="{FF2B5EF4-FFF2-40B4-BE49-F238E27FC236}">
                <a16:creationId xmlns:a16="http://schemas.microsoft.com/office/drawing/2014/main" id="{1EBFE2BE-CB95-E675-3999-4E5F681E9B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52893" y="2656145"/>
            <a:ext cx="914400" cy="914400"/>
          </a:xfrm>
          <a:prstGeom prst="rect">
            <a:avLst/>
          </a:prstGeom>
        </p:spPr>
      </p:pic>
      <p:pic>
        <p:nvPicPr>
          <p:cNvPr id="15" name="Graphique 14" descr="Flèche vers la droite contour">
            <a:extLst>
              <a:ext uri="{FF2B5EF4-FFF2-40B4-BE49-F238E27FC236}">
                <a16:creationId xmlns:a16="http://schemas.microsoft.com/office/drawing/2014/main" id="{D05B2352-5A0C-561A-35D4-89DA0BB49AA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1891" y="2656145"/>
            <a:ext cx="914400" cy="914400"/>
          </a:xfrm>
          <a:prstGeom prst="rect">
            <a:avLst/>
          </a:prstGeom>
        </p:spPr>
      </p:pic>
    </p:spTree>
    <p:extLst>
      <p:ext uri="{BB962C8B-B14F-4D97-AF65-F5344CB8AC3E}">
        <p14:creationId xmlns:p14="http://schemas.microsoft.com/office/powerpoint/2010/main" val="32289471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79288E-6893-CA48-0CEB-1BE27A4BB284}"/>
              </a:ext>
            </a:extLst>
          </p:cNvPr>
          <p:cNvSpPr>
            <a:spLocks noGrp="1"/>
          </p:cNvSpPr>
          <p:nvPr>
            <p:ph type="title"/>
          </p:nvPr>
        </p:nvSpPr>
        <p:spPr/>
        <p:txBody>
          <a:bodyPr/>
          <a:lstStyle/>
          <a:p>
            <a:r>
              <a:rPr lang="it-IT" dirty="0"/>
              <a:t>Lavoro pratico – </a:t>
            </a:r>
            <a:r>
              <a:rPr lang="it-IT" dirty="0" err="1"/>
              <a:t>Colab</a:t>
            </a:r>
            <a:endParaRPr lang="fr-FR" dirty="0"/>
          </a:p>
        </p:txBody>
      </p:sp>
      <p:sp>
        <p:nvSpPr>
          <p:cNvPr id="4" name="Sous-titre 3">
            <a:extLst>
              <a:ext uri="{FF2B5EF4-FFF2-40B4-BE49-F238E27FC236}">
                <a16:creationId xmlns:a16="http://schemas.microsoft.com/office/drawing/2014/main" id="{633213B5-DB5F-A552-D018-45136FCB4F37}"/>
              </a:ext>
            </a:extLst>
          </p:cNvPr>
          <p:cNvSpPr>
            <a:spLocks noGrp="1"/>
          </p:cNvSpPr>
          <p:nvPr>
            <p:ph type="subTitle" idx="2"/>
          </p:nvPr>
        </p:nvSpPr>
        <p:spPr>
          <a:xfrm>
            <a:off x="375022" y="1336832"/>
            <a:ext cx="4986117" cy="1443946"/>
          </a:xfrm>
        </p:spPr>
        <p:txBody>
          <a:bodyPr/>
          <a:lstStyle/>
          <a:p>
            <a:pPr marL="139700" indent="0">
              <a:buNone/>
            </a:pPr>
            <a:r>
              <a:rPr lang="it-IT" dirty="0"/>
              <a:t>Analizziamo un testo tramite la libreria </a:t>
            </a:r>
            <a:r>
              <a:rPr lang="it-IT" dirty="0" err="1"/>
              <a:t>Spacy</a:t>
            </a:r>
            <a:r>
              <a:rPr lang="it-IT" dirty="0"/>
              <a:t>.</a:t>
            </a:r>
          </a:p>
          <a:p>
            <a:pPr marL="139700" indent="0">
              <a:buNone/>
            </a:pPr>
            <a:r>
              <a:rPr lang="it-IT" dirty="0"/>
              <a:t>Cosa possiamo osservare ? </a:t>
            </a:r>
          </a:p>
          <a:p>
            <a:pPr marL="139700" indent="0">
              <a:buNone/>
            </a:pPr>
            <a:r>
              <a:rPr lang="it-IT" dirty="0"/>
              <a:t>In che maniera vengono indicate le diverse etichette ?</a:t>
            </a:r>
          </a:p>
          <a:p>
            <a:pPr marL="139700" indent="0">
              <a:buNone/>
            </a:pPr>
            <a:r>
              <a:rPr lang="it-IT" dirty="0"/>
              <a:t>Quali parole vengono identificate come «stop words»?</a:t>
            </a:r>
          </a:p>
          <a:p>
            <a:pPr marL="139700" indent="0">
              <a:buNone/>
            </a:pPr>
            <a:r>
              <a:rPr lang="it-IT" dirty="0"/>
              <a:t>L’analisi è sempre corretta?</a:t>
            </a:r>
          </a:p>
          <a:p>
            <a:pPr marL="139700" indent="0">
              <a:buNone/>
            </a:pPr>
            <a:endParaRPr lang="it-IT" dirty="0"/>
          </a:p>
          <a:p>
            <a:pPr marL="139700" indent="0">
              <a:buNone/>
            </a:pPr>
            <a:endParaRPr lang="fr-FR" dirty="0"/>
          </a:p>
        </p:txBody>
      </p:sp>
      <p:pic>
        <p:nvPicPr>
          <p:cNvPr id="5" name="Image 4" descr="Une image contenant motif, Graphique, pixel&#10;&#10;Description générée automatiquement">
            <a:extLst>
              <a:ext uri="{FF2B5EF4-FFF2-40B4-BE49-F238E27FC236}">
                <a16:creationId xmlns:a16="http://schemas.microsoft.com/office/drawing/2014/main" id="{4412EA9A-32B1-BB43-0FFB-4060937B1476}"/>
              </a:ext>
            </a:extLst>
          </p:cNvPr>
          <p:cNvPicPr>
            <a:picLocks noChangeAspect="1"/>
          </p:cNvPicPr>
          <p:nvPr/>
        </p:nvPicPr>
        <p:blipFill>
          <a:blip r:embed="rId3"/>
          <a:stretch>
            <a:fillRect/>
          </a:stretch>
        </p:blipFill>
        <p:spPr>
          <a:xfrm>
            <a:off x="5486400" y="2179858"/>
            <a:ext cx="2676824" cy="2676824"/>
          </a:xfrm>
          <a:prstGeom prst="rect">
            <a:avLst/>
          </a:prstGeom>
        </p:spPr>
      </p:pic>
    </p:spTree>
    <p:extLst>
      <p:ext uri="{BB962C8B-B14F-4D97-AF65-F5344CB8AC3E}">
        <p14:creationId xmlns:p14="http://schemas.microsoft.com/office/powerpoint/2010/main" val="35914912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0"/>
          <p:cNvSpPr txBox="1">
            <a:spLocks noGrp="1"/>
          </p:cNvSpPr>
          <p:nvPr>
            <p:ph type="title"/>
          </p:nvPr>
        </p:nvSpPr>
        <p:spPr>
          <a:xfrm>
            <a:off x="2024675" y="1004580"/>
            <a:ext cx="50946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3200" dirty="0"/>
              <a:t>Grazie per l’</a:t>
            </a:r>
            <a:r>
              <a:rPr lang="fr-FR" sz="3200" dirty="0" err="1"/>
              <a:t>attenzione</a:t>
            </a:r>
            <a:endParaRPr sz="3200" dirty="0"/>
          </a:p>
        </p:txBody>
      </p:sp>
      <p:sp>
        <p:nvSpPr>
          <p:cNvPr id="471" name="Google Shape;471;p30"/>
          <p:cNvSpPr txBox="1">
            <a:spLocks noGrp="1"/>
          </p:cNvSpPr>
          <p:nvPr>
            <p:ph type="subTitle" idx="1"/>
          </p:nvPr>
        </p:nvSpPr>
        <p:spPr>
          <a:xfrm>
            <a:off x="2347950" y="2168505"/>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martina.barletta@unimib.it</a:t>
            </a:r>
            <a:endParaRPr dirty="0"/>
          </a:p>
          <a:p>
            <a:pPr marL="0" lvl="0" indent="0" algn="ctr" rtl="0">
              <a:spcBef>
                <a:spcPts val="0"/>
              </a:spcBef>
              <a:spcAft>
                <a:spcPts val="0"/>
              </a:spcAft>
              <a:buNone/>
            </a:pPr>
            <a:r>
              <a:rPr lang="fr-FR" dirty="0"/>
              <a:t>m</a:t>
            </a:r>
            <a:r>
              <a:rPr lang="en" dirty="0"/>
              <a:t>artina.barletta@univ-grenoble-alp</a:t>
            </a:r>
            <a:r>
              <a:rPr lang="fr-FR" dirty="0"/>
              <a:t>es.fr</a:t>
            </a:r>
            <a:endParaRPr dirty="0"/>
          </a:p>
        </p:txBody>
      </p:sp>
      <p:sp>
        <p:nvSpPr>
          <p:cNvPr id="485" name="Google Shape;485;p30"/>
          <p:cNvSpPr/>
          <p:nvPr/>
        </p:nvSpPr>
        <p:spPr>
          <a:xfrm>
            <a:off x="1635176" y="-12422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0"/>
          <p:cNvSpPr/>
          <p:nvPr/>
        </p:nvSpPr>
        <p:spPr>
          <a:xfrm>
            <a:off x="713226" y="-1242200"/>
            <a:ext cx="1781700" cy="1781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364561F-011C-44BC-A51B-B4FBA2584141}"/>
              </a:ext>
            </a:extLst>
          </p:cNvPr>
          <p:cNvSpPr txBox="1">
            <a:spLocks/>
          </p:cNvSpPr>
          <p:nvPr/>
        </p:nvSpPr>
        <p:spPr>
          <a:xfrm>
            <a:off x="670541" y="723267"/>
            <a:ext cx="9870262" cy="57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200"/>
              <a:t>Chaîne de traitement du corpus Scoledit</a:t>
            </a:r>
            <a:endParaRPr lang="fr-FR" sz="3200" dirty="0"/>
          </a:p>
        </p:txBody>
      </p:sp>
      <p:sp>
        <p:nvSpPr>
          <p:cNvPr id="3" name="CasellaDiTesto 6">
            <a:extLst>
              <a:ext uri="{FF2B5EF4-FFF2-40B4-BE49-F238E27FC236}">
                <a16:creationId xmlns:a16="http://schemas.microsoft.com/office/drawing/2014/main" id="{ECE288F7-4C65-4366-899F-DF0999C18920}"/>
              </a:ext>
            </a:extLst>
          </p:cNvPr>
          <p:cNvSpPr txBox="1"/>
          <p:nvPr/>
        </p:nvSpPr>
        <p:spPr>
          <a:xfrm>
            <a:off x="7483449" y="4509822"/>
            <a:ext cx="1660551" cy="307238"/>
          </a:xfrm>
          <a:prstGeom prst="rect">
            <a:avLst/>
          </a:prstGeom>
          <a:noFill/>
        </p:spPr>
        <p:txBody>
          <a:bodyPr wrap="square" rtlCol="0">
            <a:spAutoFit/>
          </a:bodyPr>
          <a:lstStyle/>
          <a:p>
            <a:r>
              <a:rPr lang="fr-FR" i="1" dirty="0">
                <a:latin typeface="Abel" panose="02000506030000020004" pitchFamily="2" charset="0"/>
              </a:rPr>
              <a:t>(</a:t>
            </a:r>
            <a:r>
              <a:rPr lang="fr-FR" i="1" dirty="0" err="1">
                <a:latin typeface="Abel" panose="02000506030000020004" pitchFamily="2" charset="0"/>
              </a:rPr>
              <a:t>Wolfarth</a:t>
            </a:r>
            <a:r>
              <a:rPr lang="fr-FR" i="1" dirty="0">
                <a:latin typeface="Abel" panose="02000506030000020004" pitchFamily="2" charset="0"/>
              </a:rPr>
              <a:t>, 2018)</a:t>
            </a:r>
          </a:p>
        </p:txBody>
      </p:sp>
      <p:pic>
        <p:nvPicPr>
          <p:cNvPr id="4" name="Immagine 8">
            <a:extLst>
              <a:ext uri="{FF2B5EF4-FFF2-40B4-BE49-F238E27FC236}">
                <a16:creationId xmlns:a16="http://schemas.microsoft.com/office/drawing/2014/main" id="{011C35CF-58B3-4E0D-B571-299E6470B0EE}"/>
              </a:ext>
            </a:extLst>
          </p:cNvPr>
          <p:cNvPicPr>
            <a:picLocks noChangeAspect="1"/>
          </p:cNvPicPr>
          <p:nvPr/>
        </p:nvPicPr>
        <p:blipFill>
          <a:blip r:embed="rId2"/>
          <a:stretch>
            <a:fillRect/>
          </a:stretch>
        </p:blipFill>
        <p:spPr>
          <a:xfrm>
            <a:off x="859536" y="1295967"/>
            <a:ext cx="7424928" cy="3164060"/>
          </a:xfrm>
          <a:prstGeom prst="rect">
            <a:avLst/>
          </a:prstGeom>
        </p:spPr>
      </p:pic>
    </p:spTree>
    <p:extLst>
      <p:ext uri="{BB962C8B-B14F-4D97-AF65-F5344CB8AC3E}">
        <p14:creationId xmlns:p14="http://schemas.microsoft.com/office/powerpoint/2010/main" val="6706138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97"/>
        <p:cNvGrpSpPr/>
        <p:nvPr/>
      </p:nvGrpSpPr>
      <p:grpSpPr>
        <a:xfrm>
          <a:off x="0" y="0"/>
          <a:ext cx="0" cy="0"/>
          <a:chOff x="0" y="0"/>
          <a:chExt cx="0" cy="0"/>
        </a:xfrm>
      </p:grpSpPr>
      <p:pic>
        <p:nvPicPr>
          <p:cNvPr id="7598" name="Google Shape;7598;p5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4A2D90-D52C-55B4-3091-C84B20DB233A}"/>
              </a:ext>
            </a:extLst>
          </p:cNvPr>
          <p:cNvSpPr>
            <a:spLocks noGrp="1"/>
          </p:cNvSpPr>
          <p:nvPr>
            <p:ph type="title"/>
          </p:nvPr>
        </p:nvSpPr>
        <p:spPr>
          <a:xfrm>
            <a:off x="1291500" y="2079575"/>
            <a:ext cx="6199064" cy="1511400"/>
          </a:xfrm>
        </p:spPr>
        <p:txBody>
          <a:bodyPr/>
          <a:lstStyle/>
          <a:p>
            <a:r>
              <a:rPr lang="it-IT" sz="3600" dirty="0"/>
              <a:t>Brevi accenni sulla storia della linguistica computazionale</a:t>
            </a:r>
            <a:endParaRPr lang="fr-FR" sz="3600" dirty="0"/>
          </a:p>
        </p:txBody>
      </p:sp>
      <p:sp>
        <p:nvSpPr>
          <p:cNvPr id="3" name="Titre 2">
            <a:extLst>
              <a:ext uri="{FF2B5EF4-FFF2-40B4-BE49-F238E27FC236}">
                <a16:creationId xmlns:a16="http://schemas.microsoft.com/office/drawing/2014/main" id="{47423309-ACA0-8670-374F-BB3638991682}"/>
              </a:ext>
            </a:extLst>
          </p:cNvPr>
          <p:cNvSpPr>
            <a:spLocks noGrp="1"/>
          </p:cNvSpPr>
          <p:nvPr>
            <p:ph type="title" idx="2"/>
          </p:nvPr>
        </p:nvSpPr>
        <p:spPr/>
        <p:txBody>
          <a:bodyPr/>
          <a:lstStyle/>
          <a:p>
            <a:r>
              <a:rPr lang="it-IT" dirty="0"/>
              <a:t>01</a:t>
            </a:r>
            <a:endParaRPr lang="fr-FR" dirty="0"/>
          </a:p>
        </p:txBody>
      </p:sp>
      <p:sp>
        <p:nvSpPr>
          <p:cNvPr id="4" name="Sous-titre 3">
            <a:extLst>
              <a:ext uri="{FF2B5EF4-FFF2-40B4-BE49-F238E27FC236}">
                <a16:creationId xmlns:a16="http://schemas.microsoft.com/office/drawing/2014/main" id="{21C52141-0759-DCEE-D7C9-A2439E8FB9C4}"/>
              </a:ext>
            </a:extLst>
          </p:cNvPr>
          <p:cNvSpPr>
            <a:spLocks noGrp="1"/>
          </p:cNvSpPr>
          <p:nvPr>
            <p:ph type="subTitle" idx="1"/>
          </p:nvPr>
        </p:nvSpPr>
        <p:spPr>
          <a:xfrm>
            <a:off x="1291500" y="3943075"/>
            <a:ext cx="5067600" cy="375000"/>
          </a:xfrm>
        </p:spPr>
        <p:txBody>
          <a:bodyPr/>
          <a:lstStyle/>
          <a:p>
            <a:r>
              <a:rPr lang="it-IT" dirty="0"/>
              <a:t>Come, dove e quando inizia, prima crisi e rinascita della disciplina</a:t>
            </a:r>
            <a:endParaRPr lang="fr-FR" dirty="0"/>
          </a:p>
        </p:txBody>
      </p:sp>
    </p:spTree>
    <p:extLst>
      <p:ext uri="{BB962C8B-B14F-4D97-AF65-F5344CB8AC3E}">
        <p14:creationId xmlns:p14="http://schemas.microsoft.com/office/powerpoint/2010/main" val="2331663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569;p40">
            <a:extLst>
              <a:ext uri="{FF2B5EF4-FFF2-40B4-BE49-F238E27FC236}">
                <a16:creationId xmlns:a16="http://schemas.microsoft.com/office/drawing/2014/main" id="{87BBD3F9-1897-0E2A-FF8D-7049FE891BBC}"/>
              </a:ext>
            </a:extLst>
          </p:cNvPr>
          <p:cNvPicPr preferRelativeResize="0">
            <a:picLocks/>
          </p:cNvPicPr>
          <p:nvPr/>
        </p:nvPicPr>
        <p:blipFill>
          <a:blip r:embed="rId3"/>
          <a:srcRect l="16643" r="16643"/>
          <a:stretch/>
        </p:blipFill>
        <p:spPr>
          <a:xfrm>
            <a:off x="5454510" y="1117800"/>
            <a:ext cx="2910000" cy="2907900"/>
          </a:xfrm>
          <a:prstGeom prst="ellipse">
            <a:avLst/>
          </a:prstGeom>
        </p:spPr>
      </p:pic>
      <p:sp>
        <p:nvSpPr>
          <p:cNvPr id="3" name="Google Shape;1570;p40">
            <a:extLst>
              <a:ext uri="{FF2B5EF4-FFF2-40B4-BE49-F238E27FC236}">
                <a16:creationId xmlns:a16="http://schemas.microsoft.com/office/drawing/2014/main" id="{66D03371-E0CE-AEAF-AD95-2D3C6696D644}"/>
              </a:ext>
            </a:extLst>
          </p:cNvPr>
          <p:cNvSpPr txBox="1">
            <a:spLocks/>
          </p:cNvSpPr>
          <p:nvPr/>
        </p:nvSpPr>
        <p:spPr>
          <a:xfrm>
            <a:off x="1134806" y="340286"/>
            <a:ext cx="6874388" cy="15339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3200" b="1" dirty="0">
                <a:latin typeface="Syne" panose="020B0604020202020204" charset="0"/>
              </a:rPr>
              <a:t>Traduzione automatica (TA) </a:t>
            </a:r>
            <a:br>
              <a:rPr lang="it-IT" sz="3200" b="1" dirty="0">
                <a:latin typeface="Syne" panose="020B0604020202020204" charset="0"/>
              </a:rPr>
            </a:br>
            <a:r>
              <a:rPr lang="it-IT" sz="3200" b="1" dirty="0">
                <a:latin typeface="Syne" panose="020B0604020202020204" charset="0"/>
              </a:rPr>
              <a:t>e Guerra Fredda</a:t>
            </a:r>
          </a:p>
          <a:p>
            <a:r>
              <a:rPr lang="it-IT" sz="3200" b="1" dirty="0">
                <a:latin typeface="Syne" panose="020B0604020202020204" charset="0"/>
              </a:rPr>
              <a:t>negli Stati Uniti</a:t>
            </a:r>
          </a:p>
        </p:txBody>
      </p:sp>
      <p:sp>
        <p:nvSpPr>
          <p:cNvPr id="4" name="Google Shape;1571;p40">
            <a:extLst>
              <a:ext uri="{FF2B5EF4-FFF2-40B4-BE49-F238E27FC236}">
                <a16:creationId xmlns:a16="http://schemas.microsoft.com/office/drawing/2014/main" id="{EA3CF560-F777-22BB-23CD-174440098FFB}"/>
              </a:ext>
            </a:extLst>
          </p:cNvPr>
          <p:cNvSpPr txBox="1">
            <a:spLocks/>
          </p:cNvSpPr>
          <p:nvPr/>
        </p:nvSpPr>
        <p:spPr>
          <a:xfrm>
            <a:off x="487296" y="1874186"/>
            <a:ext cx="5253104" cy="257589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1800" dirty="0">
                <a:latin typeface="Golos Text" panose="020B0604020202020204" charset="0"/>
                <a:cs typeface="Golos Text" panose="020B0604020202020204" charset="0"/>
              </a:rPr>
              <a:t>Inizio anni ‘50 – </a:t>
            </a:r>
          </a:p>
          <a:p>
            <a:pPr algn="ctr"/>
            <a:r>
              <a:rPr lang="it-IT" sz="1800" dirty="0">
                <a:latin typeface="Golos Text" panose="020B0604020202020204" charset="0"/>
                <a:cs typeface="Golos Text" panose="020B0604020202020204" charset="0"/>
              </a:rPr>
              <a:t>nascita della Traduzione Automatica</a:t>
            </a:r>
          </a:p>
          <a:p>
            <a:pPr algn="ctr"/>
            <a:endParaRPr lang="it-IT" sz="1800" dirty="0">
              <a:latin typeface="Golos Text" panose="020B0604020202020204" charset="0"/>
              <a:cs typeface="Golos Text" panose="020B0604020202020204" charset="0"/>
            </a:endParaRPr>
          </a:p>
          <a:p>
            <a:pPr algn="ctr"/>
            <a:r>
              <a:rPr lang="it-IT" sz="1800" dirty="0">
                <a:latin typeface="Golos Text" panose="020B0604020202020204" charset="0"/>
                <a:cs typeface="Golos Text" panose="020B0604020202020204" charset="0"/>
              </a:rPr>
              <a:t>Inizio anni ‘60 – </a:t>
            </a:r>
          </a:p>
          <a:p>
            <a:pPr algn="ctr"/>
            <a:r>
              <a:rPr lang="it-IT" sz="1800" dirty="0">
                <a:latin typeface="Golos Text" panose="020B0604020202020204" charset="0"/>
                <a:cs typeface="Golos Text" panose="020B0604020202020204" charset="0"/>
              </a:rPr>
              <a:t>nascita della Linguistica Computazionale</a:t>
            </a:r>
          </a:p>
          <a:p>
            <a:pPr algn="r"/>
            <a:endParaRPr lang="it-IT" sz="1800" dirty="0">
              <a:latin typeface="Golos Text" panose="020B0604020202020204" charset="0"/>
              <a:cs typeface="Golos Text" panose="020B0604020202020204" charset="0"/>
            </a:endParaRPr>
          </a:p>
          <a:p>
            <a:pPr algn="ctr"/>
            <a:endParaRPr lang="it-IT" sz="1800" dirty="0">
              <a:latin typeface="Golos Text" panose="020B0604020202020204" charset="0"/>
              <a:cs typeface="Golos Text" panose="020B0604020202020204" charset="0"/>
            </a:endParaRPr>
          </a:p>
          <a:p>
            <a:pPr algn="ctr"/>
            <a:r>
              <a:rPr lang="it-IT" sz="2000" dirty="0">
                <a:latin typeface="Golos Text" panose="020B0604020202020204" charset="0"/>
                <a:cs typeface="Golos Text" panose="020B0604020202020204" charset="0"/>
              </a:rPr>
              <a:t>Obiettivo: </a:t>
            </a:r>
          </a:p>
          <a:p>
            <a:pPr algn="ctr"/>
            <a:r>
              <a:rPr lang="it-IT" sz="2000" dirty="0">
                <a:latin typeface="Golos Text" panose="020B0604020202020204" charset="0"/>
                <a:cs typeface="Golos Text" panose="020B0604020202020204" charset="0"/>
              </a:rPr>
              <a:t>traduzione automatica di testi scientifici </a:t>
            </a:r>
          </a:p>
          <a:p>
            <a:pPr algn="ctr"/>
            <a:r>
              <a:rPr lang="it-IT" sz="2000" dirty="0">
                <a:latin typeface="Golos Text" panose="020B0604020202020204" charset="0"/>
                <a:cs typeface="Golos Text" panose="020B0604020202020204" charset="0"/>
              </a:rPr>
              <a:t>dal russo all’inglese</a:t>
            </a:r>
          </a:p>
        </p:txBody>
      </p:sp>
    </p:spTree>
    <p:extLst>
      <p:ext uri="{BB962C8B-B14F-4D97-AF65-F5344CB8AC3E}">
        <p14:creationId xmlns:p14="http://schemas.microsoft.com/office/powerpoint/2010/main" val="1915942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546;p37">
            <a:extLst>
              <a:ext uri="{FF2B5EF4-FFF2-40B4-BE49-F238E27FC236}">
                <a16:creationId xmlns:a16="http://schemas.microsoft.com/office/drawing/2014/main" id="{BA0DB1BF-6E8B-1881-98FC-1A74959FD71D}"/>
              </a:ext>
            </a:extLst>
          </p:cNvPr>
          <p:cNvSpPr txBox="1">
            <a:spLocks/>
          </p:cNvSpPr>
          <p:nvPr/>
        </p:nvSpPr>
        <p:spPr>
          <a:xfrm>
            <a:off x="932868" y="1051665"/>
            <a:ext cx="727826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rPr>
              <a:t>“The spirit is willing, but the flesh is weak”</a:t>
            </a:r>
          </a:p>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rPr>
              <a:t>“ </a:t>
            </a:r>
            <a:r>
              <a:rPr kumimoji="0" lang="ru-RU" sz="24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rPr>
              <a:t>дух бодр, плоть же немощна</a:t>
            </a:r>
            <a:r>
              <a:rPr kumimoji="0" lang="en-US" sz="24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rPr>
              <a:t> ”</a:t>
            </a:r>
          </a:p>
        </p:txBody>
      </p:sp>
      <p:sp>
        <p:nvSpPr>
          <p:cNvPr id="8" name="Google Shape;1547;p37">
            <a:extLst>
              <a:ext uri="{FF2B5EF4-FFF2-40B4-BE49-F238E27FC236}">
                <a16:creationId xmlns:a16="http://schemas.microsoft.com/office/drawing/2014/main" id="{FEDB38FC-45CD-E656-E9B6-1662FDF18A34}"/>
              </a:ext>
            </a:extLst>
          </p:cNvPr>
          <p:cNvSpPr txBox="1">
            <a:spLocks/>
          </p:cNvSpPr>
          <p:nvPr/>
        </p:nvSpPr>
        <p:spPr>
          <a:xfrm>
            <a:off x="1226400" y="3345466"/>
            <a:ext cx="6691200"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3000"/>
              <a:buFont typeface="MuseoModerno"/>
              <a:buNone/>
              <a:defRPr sz="2800" b="1" i="0" u="none" strike="noStrike" cap="none">
                <a:solidFill>
                  <a:schemeClr val="dk1"/>
                </a:solidFill>
                <a:latin typeface="MuseoModerno"/>
                <a:ea typeface="MuseoModerno"/>
                <a:cs typeface="MuseoModerno"/>
                <a:sym typeface="MuseoModerno"/>
              </a:defRPr>
            </a:lvl1pPr>
            <a:lvl2pPr marR="0" lvl="1"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2pPr>
            <a:lvl3pPr marR="0" lvl="2"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3pPr>
            <a:lvl4pPr marR="0" lvl="3"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4pPr>
            <a:lvl5pPr marR="0" lvl="4"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5pPr>
            <a:lvl6pPr marR="0" lvl="5"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6pPr>
            <a:lvl7pPr marR="0" lvl="6"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7pPr>
            <a:lvl8pPr marR="0" lvl="7"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8pPr>
            <a:lvl9pPr marR="0" lvl="8" algn="ctr" rtl="0">
              <a:lnSpc>
                <a:spcPct val="100000"/>
              </a:lnSpc>
              <a:spcBef>
                <a:spcPts val="0"/>
              </a:spcBef>
              <a:spcAft>
                <a:spcPts val="0"/>
              </a:spcAft>
              <a:buClr>
                <a:schemeClr val="dk1"/>
              </a:buClr>
              <a:buSzPts val="3000"/>
              <a:buFont typeface="MuseoModerno"/>
              <a:buNone/>
              <a:defRPr sz="3000" b="1" i="0" u="none" strike="noStrike" cap="none">
                <a:solidFill>
                  <a:schemeClr val="dk1"/>
                </a:solidFill>
                <a:latin typeface="MuseoModerno"/>
                <a:ea typeface="MuseoModerno"/>
                <a:cs typeface="MuseoModerno"/>
                <a:sym typeface="MuseoModerno"/>
              </a:defRPr>
            </a:lvl9pPr>
          </a:lstStyle>
          <a:p>
            <a:pPr marL="0" marR="0" lvl="0" indent="0" algn="ctr" defTabSz="914400" rtl="0" eaLnBrk="1" fontAlgn="auto" latinLnBrk="0" hangingPunct="1">
              <a:lnSpc>
                <a:spcPct val="115000"/>
              </a:lnSpc>
              <a:spcBef>
                <a:spcPts val="0"/>
              </a:spcBef>
              <a:spcAft>
                <a:spcPts val="0"/>
              </a:spcAft>
              <a:buClr>
                <a:srgbClr val="8CE1C5"/>
              </a:buClr>
              <a:buSzPts val="3000"/>
              <a:buFont typeface="MuseoModerno"/>
              <a:buNone/>
              <a:tabLst/>
              <a:defRPr/>
            </a:pPr>
            <a:r>
              <a:rPr kumimoji="0" lang="it-IT" sz="2800" b="1" i="0" u="none" strike="noStrike" kern="0" cap="none" spc="0" normalizeH="0" baseline="0" noProof="0" dirty="0">
                <a:ln>
                  <a:noFill/>
                </a:ln>
                <a:solidFill>
                  <a:schemeClr val="bg1">
                    <a:lumMod val="50000"/>
                  </a:schemeClr>
                </a:solidFill>
                <a:effectLst/>
                <a:uLnTx/>
                <a:uFillTx/>
                <a:latin typeface="Golos Text" panose="020B0604020202020204" charset="0"/>
                <a:cs typeface="Golos Text" panose="020B0604020202020204" charset="0"/>
                <a:sym typeface="MuseoModerno"/>
              </a:rPr>
              <a:t>— esperimento non confermata </a:t>
            </a:r>
            <a:br>
              <a:rPr kumimoji="0" lang="it-IT" sz="2800" b="1" i="0" u="none" strike="noStrike" kern="0" cap="none" spc="0" normalizeH="0" baseline="0" noProof="0" dirty="0">
                <a:ln>
                  <a:noFill/>
                </a:ln>
                <a:solidFill>
                  <a:schemeClr val="bg1">
                    <a:lumMod val="50000"/>
                  </a:schemeClr>
                </a:solidFill>
                <a:effectLst/>
                <a:uLnTx/>
                <a:uFillTx/>
                <a:latin typeface="Golos Text" panose="020B0604020202020204" charset="0"/>
                <a:cs typeface="Golos Text" panose="020B0604020202020204" charset="0"/>
                <a:sym typeface="MuseoModerno"/>
              </a:rPr>
            </a:br>
            <a:r>
              <a:rPr kumimoji="0" lang="it-IT" sz="2800" b="1" i="0" u="none" strike="noStrike" kern="0" cap="none" spc="0" normalizeH="0" baseline="0" noProof="0" dirty="0">
                <a:ln>
                  <a:noFill/>
                </a:ln>
                <a:solidFill>
                  <a:schemeClr val="bg1">
                    <a:lumMod val="50000"/>
                  </a:schemeClr>
                </a:solidFill>
                <a:effectLst/>
                <a:uLnTx/>
                <a:uFillTx/>
                <a:latin typeface="Golos Text" panose="020B0604020202020204" charset="0"/>
                <a:cs typeface="Golos Text" panose="020B0604020202020204" charset="0"/>
                <a:sym typeface="MuseoModerno"/>
              </a:rPr>
              <a:t>(ma usato come aneddoto)</a:t>
            </a:r>
          </a:p>
        </p:txBody>
      </p:sp>
      <p:sp>
        <p:nvSpPr>
          <p:cNvPr id="9" name="Google Shape;1546;p37">
            <a:extLst>
              <a:ext uri="{FF2B5EF4-FFF2-40B4-BE49-F238E27FC236}">
                <a16:creationId xmlns:a16="http://schemas.microsoft.com/office/drawing/2014/main" id="{9EE2F565-5EFE-52EE-4E9B-15516D81DC6A}"/>
              </a:ext>
            </a:extLst>
          </p:cNvPr>
          <p:cNvSpPr txBox="1">
            <a:spLocks/>
          </p:cNvSpPr>
          <p:nvPr/>
        </p:nvSpPr>
        <p:spPr>
          <a:xfrm>
            <a:off x="1054647" y="1569434"/>
            <a:ext cx="7278264"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0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rPr>
              <a:t>RU </a:t>
            </a:r>
            <a:r>
              <a:rPr kumimoji="0" lang="en-US" sz="20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Wingdings" panose="05000000000000000000" pitchFamily="2" charset="2"/>
              </a:rPr>
              <a:t> EN  </a:t>
            </a:r>
            <a:r>
              <a:rPr lang="en-US" sz="2000" dirty="0">
                <a:solidFill>
                  <a:schemeClr val="tx1"/>
                </a:solidFill>
                <a:latin typeface="Golos Text" panose="020B0604020202020204" charset="0"/>
                <a:cs typeface="Golos Text" panose="020B0604020202020204" charset="0"/>
                <a:sym typeface="Wingdings" panose="05000000000000000000" pitchFamily="2" charset="2"/>
              </a:rPr>
              <a:t>RU</a:t>
            </a:r>
            <a:endParaRPr kumimoji="0" lang="en-US" sz="20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endParaRPr>
          </a:p>
        </p:txBody>
      </p:sp>
      <p:sp>
        <p:nvSpPr>
          <p:cNvPr id="10" name="Google Shape;1546;p37">
            <a:extLst>
              <a:ext uri="{FF2B5EF4-FFF2-40B4-BE49-F238E27FC236}">
                <a16:creationId xmlns:a16="http://schemas.microsoft.com/office/drawing/2014/main" id="{C627F2FC-CA10-CF10-F1AF-264C08FE1932}"/>
              </a:ext>
            </a:extLst>
          </p:cNvPr>
          <p:cNvSpPr txBox="1">
            <a:spLocks/>
          </p:cNvSpPr>
          <p:nvPr/>
        </p:nvSpPr>
        <p:spPr>
          <a:xfrm>
            <a:off x="618834" y="2571750"/>
            <a:ext cx="7906332" cy="66270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1pPr>
            <a:lvl2pPr marL="914400" marR="0" lvl="1"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2pPr>
            <a:lvl3pPr marL="1371600" marR="0" lvl="2"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3pPr>
            <a:lvl4pPr marL="1828800" marR="0" lvl="3"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4pPr>
            <a:lvl5pPr marL="2286000" marR="0" lvl="4"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5pPr>
            <a:lvl6pPr marL="2743200" marR="0" lvl="5"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6pPr>
            <a:lvl7pPr marL="3200400" marR="0" lvl="6"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7pPr>
            <a:lvl8pPr marL="3657600" marR="0" lvl="7"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8pPr>
            <a:lvl9pPr marL="4114800" marR="0" lvl="8" indent="-317500" algn="ctr" rtl="0">
              <a:lnSpc>
                <a:spcPct val="100000"/>
              </a:lnSpc>
              <a:spcBef>
                <a:spcPts val="0"/>
              </a:spcBef>
              <a:spcAft>
                <a:spcPts val="0"/>
              </a:spcAft>
              <a:buClr>
                <a:schemeClr val="lt1"/>
              </a:buClr>
              <a:buSzPts val="3000"/>
              <a:buFont typeface="Figtree"/>
              <a:buNone/>
              <a:defRPr sz="3000" b="0" i="0" u="none" strike="noStrike" cap="none">
                <a:solidFill>
                  <a:schemeClr val="lt1"/>
                </a:solidFill>
                <a:latin typeface="Figtree"/>
                <a:ea typeface="Figtree"/>
                <a:cs typeface="Figtree"/>
                <a:sym typeface="Figtree"/>
              </a:defRPr>
            </a:lvl9pPr>
          </a:lstStyle>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rPr>
              <a:t>“The vodka is strong, but the meat is rotten”</a:t>
            </a:r>
          </a:p>
          <a:p>
            <a:pPr marL="0" marR="0" lvl="0" indent="0" algn="ctr" defTabSz="914400" rtl="0" eaLnBrk="1" fontAlgn="auto" latinLnBrk="0" hangingPunct="1">
              <a:lnSpc>
                <a:spcPct val="115000"/>
              </a:lnSpc>
              <a:spcBef>
                <a:spcPts val="0"/>
              </a:spcBef>
              <a:spcAft>
                <a:spcPts val="0"/>
              </a:spcAft>
              <a:buClr>
                <a:srgbClr val="FFFFFF"/>
              </a:buClr>
              <a:buSzPts val="3000"/>
              <a:buFont typeface="Figtree"/>
              <a:buNone/>
              <a:tabLst/>
              <a:defRPr/>
            </a:pPr>
            <a:r>
              <a:rPr kumimoji="0" lang="en-US" sz="24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rPr>
              <a:t>“ </a:t>
            </a:r>
            <a:r>
              <a:rPr kumimoji="0" lang="ru-RU" sz="24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rPr>
              <a:t>водка хорошая, но мясо протухло</a:t>
            </a:r>
            <a:r>
              <a:rPr kumimoji="0" lang="en-US" sz="2400" b="0" i="0" u="none" strike="noStrike" kern="0" cap="none" spc="0" normalizeH="0" baseline="0" noProof="0" dirty="0">
                <a:ln>
                  <a:noFill/>
                </a:ln>
                <a:solidFill>
                  <a:schemeClr val="tx1"/>
                </a:solidFill>
                <a:effectLst/>
                <a:uLnTx/>
                <a:uFillTx/>
                <a:latin typeface="Golos Text" panose="020B0604020202020204" charset="0"/>
                <a:cs typeface="Golos Text" panose="020B0604020202020204" charset="0"/>
                <a:sym typeface="Figtree"/>
              </a:rPr>
              <a:t> ”</a:t>
            </a:r>
          </a:p>
        </p:txBody>
      </p:sp>
    </p:spTree>
    <p:extLst>
      <p:ext uri="{BB962C8B-B14F-4D97-AF65-F5344CB8AC3E}">
        <p14:creationId xmlns:p14="http://schemas.microsoft.com/office/powerpoint/2010/main" val="127607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35;p36">
            <a:extLst>
              <a:ext uri="{FF2B5EF4-FFF2-40B4-BE49-F238E27FC236}">
                <a16:creationId xmlns:a16="http://schemas.microsoft.com/office/drawing/2014/main" id="{B10F52F6-EF45-E754-A684-6FC7010EA62F}"/>
              </a:ext>
            </a:extLst>
          </p:cNvPr>
          <p:cNvSpPr txBox="1">
            <a:spLocks/>
          </p:cNvSpPr>
          <p:nvPr/>
        </p:nvSpPr>
        <p:spPr>
          <a:xfrm>
            <a:off x="365618" y="521308"/>
            <a:ext cx="8599364" cy="572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it-IT" sz="2800" b="1" dirty="0">
                <a:latin typeface="Syne" panose="020B0604020202020204" charset="0"/>
              </a:rPr>
              <a:t>Nascita della linguistica computazionale </a:t>
            </a:r>
          </a:p>
          <a:p>
            <a:pPr algn="ctr"/>
            <a:r>
              <a:rPr lang="it-IT" sz="2800" b="1" dirty="0">
                <a:latin typeface="Syne" panose="020B0604020202020204" charset="0"/>
              </a:rPr>
              <a:t>(e declino della TA)</a:t>
            </a:r>
          </a:p>
        </p:txBody>
      </p:sp>
      <p:sp>
        <p:nvSpPr>
          <p:cNvPr id="3" name="Google Shape;1536;p36">
            <a:extLst>
              <a:ext uri="{FF2B5EF4-FFF2-40B4-BE49-F238E27FC236}">
                <a16:creationId xmlns:a16="http://schemas.microsoft.com/office/drawing/2014/main" id="{B9299125-471D-156C-50DF-02DDEB35D1D1}"/>
              </a:ext>
            </a:extLst>
          </p:cNvPr>
          <p:cNvSpPr txBox="1">
            <a:spLocks/>
          </p:cNvSpPr>
          <p:nvPr/>
        </p:nvSpPr>
        <p:spPr>
          <a:xfrm>
            <a:off x="720000" y="1992719"/>
            <a:ext cx="7704000" cy="142270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800" i="1" dirty="0">
                <a:latin typeface="Golos Text" panose="020B0604020202020204" charset="0"/>
                <a:cs typeface="Golos Text" panose="020B0604020202020204" charset="0"/>
              </a:rPr>
              <a:t>Language and Machine. Computer in </a:t>
            </a:r>
            <a:r>
              <a:rPr lang="it-IT" sz="1800" i="1" dirty="0" err="1">
                <a:latin typeface="Golos Text" panose="020B0604020202020204" charset="0"/>
                <a:cs typeface="Golos Text" panose="020B0604020202020204" charset="0"/>
              </a:rPr>
              <a:t>Translation</a:t>
            </a:r>
            <a:r>
              <a:rPr lang="it-IT" sz="1800" i="1" dirty="0">
                <a:latin typeface="Golos Text" panose="020B0604020202020204" charset="0"/>
                <a:cs typeface="Golos Text" panose="020B0604020202020204" charset="0"/>
              </a:rPr>
              <a:t> and </a:t>
            </a:r>
            <a:r>
              <a:rPr lang="it-IT" sz="1800" i="1" dirty="0" err="1">
                <a:latin typeface="Golos Text" panose="020B0604020202020204" charset="0"/>
                <a:cs typeface="Golos Text" panose="020B0604020202020204" charset="0"/>
              </a:rPr>
              <a:t>linguistics</a:t>
            </a:r>
            <a:endParaRPr lang="it-IT" sz="1800" i="1" dirty="0">
              <a:latin typeface="Golos Text" panose="020B0604020202020204" charset="0"/>
              <a:cs typeface="Golos Text" panose="020B0604020202020204" charset="0"/>
            </a:endParaRPr>
          </a:p>
          <a:p>
            <a:endParaRPr lang="it-IT" sz="1800" i="1" dirty="0">
              <a:latin typeface="Golos Text" panose="020B0604020202020204" charset="0"/>
              <a:cs typeface="Golos Text" panose="020B0604020202020204" charset="0"/>
            </a:endParaRPr>
          </a:p>
          <a:p>
            <a:r>
              <a:rPr lang="it-IT" sz="1800" dirty="0">
                <a:latin typeface="Golos Text" panose="020B0604020202020204" charset="0"/>
                <a:cs typeface="Golos Text" panose="020B0604020202020204" charset="0"/>
              </a:rPr>
              <a:t>- </a:t>
            </a:r>
            <a:r>
              <a:rPr lang="it-IT" sz="1600" dirty="0">
                <a:latin typeface="Golos Text" panose="020B0604020202020204" charset="0"/>
                <a:cs typeface="Golos Text" panose="020B0604020202020204" charset="0"/>
              </a:rPr>
              <a:t>l’offerta di lavoro dei traduttori supera la domanda di traduzioni</a:t>
            </a:r>
          </a:p>
          <a:p>
            <a:r>
              <a:rPr lang="it-IT" sz="1600" dirty="0">
                <a:latin typeface="Golos Text" panose="020B0604020202020204" charset="0"/>
                <a:cs typeface="Golos Text" panose="020B0604020202020204" charset="0"/>
              </a:rPr>
              <a:t>- le traduzioni automatiche post-editate costano più delle traduzioni umane</a:t>
            </a:r>
          </a:p>
          <a:p>
            <a:r>
              <a:rPr lang="it-IT" sz="1600" dirty="0">
                <a:latin typeface="Golos Text" panose="020B0604020202020204" charset="0"/>
                <a:cs typeface="Golos Text" panose="020B0604020202020204" charset="0"/>
              </a:rPr>
              <a:t>- non vale la pena investire in un mercato relativamente piccolo</a:t>
            </a:r>
          </a:p>
        </p:txBody>
      </p:sp>
      <p:sp>
        <p:nvSpPr>
          <p:cNvPr id="4" name="Google Shape;1538;p36">
            <a:extLst>
              <a:ext uri="{FF2B5EF4-FFF2-40B4-BE49-F238E27FC236}">
                <a16:creationId xmlns:a16="http://schemas.microsoft.com/office/drawing/2014/main" id="{FF660AC3-373E-135E-197E-8449D4F15DD1}"/>
              </a:ext>
            </a:extLst>
          </p:cNvPr>
          <p:cNvSpPr txBox="1">
            <a:spLocks/>
          </p:cNvSpPr>
          <p:nvPr/>
        </p:nvSpPr>
        <p:spPr>
          <a:xfrm>
            <a:off x="575220" y="3491627"/>
            <a:ext cx="8180160" cy="527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800" dirty="0">
                <a:latin typeface="Golos Text" panose="020B0604020202020204" charset="0"/>
                <a:cs typeface="Golos Text" panose="020B0604020202020204" charset="0"/>
              </a:rPr>
              <a:t>Ma… vale la pena investire in strumenti di supporto alla traduzione</a:t>
            </a:r>
          </a:p>
          <a:p>
            <a:pPr algn="ctr"/>
            <a:endParaRPr lang="it-IT" sz="1800" b="1" dirty="0">
              <a:latin typeface="Golos Text" panose="020B0604020202020204" charset="0"/>
              <a:cs typeface="Golos Text" panose="020B0604020202020204" charset="0"/>
            </a:endParaRPr>
          </a:p>
          <a:p>
            <a:pPr algn="ctr"/>
            <a:r>
              <a:rPr lang="it-IT" sz="1800" b="1" dirty="0">
                <a:latin typeface="Golos Text" panose="020B0604020202020204" charset="0"/>
                <a:cs typeface="Golos Text" panose="020B0604020202020204" charset="0"/>
              </a:rPr>
              <a:t>Passaggio dalla traduzione automatica </a:t>
            </a:r>
          </a:p>
          <a:p>
            <a:pPr algn="ctr"/>
            <a:r>
              <a:rPr lang="it-IT" sz="1800" b="1" dirty="0">
                <a:latin typeface="Golos Text" panose="020B0604020202020204" charset="0"/>
                <a:cs typeface="Golos Text" panose="020B0604020202020204" charset="0"/>
              </a:rPr>
              <a:t>alla traduzione assistita dal computer </a:t>
            </a:r>
          </a:p>
        </p:txBody>
      </p:sp>
      <p:sp>
        <p:nvSpPr>
          <p:cNvPr id="5" name="Google Shape;1539;p36">
            <a:extLst>
              <a:ext uri="{FF2B5EF4-FFF2-40B4-BE49-F238E27FC236}">
                <a16:creationId xmlns:a16="http://schemas.microsoft.com/office/drawing/2014/main" id="{F201B571-4562-97F9-40C0-09B2FAD613D0}"/>
              </a:ext>
            </a:extLst>
          </p:cNvPr>
          <p:cNvSpPr txBox="1">
            <a:spLocks/>
          </p:cNvSpPr>
          <p:nvPr/>
        </p:nvSpPr>
        <p:spPr>
          <a:xfrm>
            <a:off x="720000" y="1595699"/>
            <a:ext cx="7704000" cy="5304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it-IT" sz="1800" b="1" dirty="0">
                <a:latin typeface="Golos Text" panose="020B0604020202020204" charset="0"/>
                <a:cs typeface="Golos Text" panose="020B0604020202020204" charset="0"/>
              </a:rPr>
              <a:t>1964</a:t>
            </a:r>
            <a:r>
              <a:rPr lang="it-IT" sz="1800" dirty="0">
                <a:latin typeface="Golos Text" panose="020B0604020202020204" charset="0"/>
                <a:cs typeface="Golos Text" panose="020B0604020202020204" charset="0"/>
              </a:rPr>
              <a:t> – Rapporto dell’ALPAC</a:t>
            </a:r>
          </a:p>
        </p:txBody>
      </p:sp>
    </p:spTree>
    <p:extLst>
      <p:ext uri="{BB962C8B-B14F-4D97-AF65-F5344CB8AC3E}">
        <p14:creationId xmlns:p14="http://schemas.microsoft.com/office/powerpoint/2010/main" val="3050181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EF7CF96-796B-A53F-1544-E64E12699CF8}"/>
              </a:ext>
            </a:extLst>
          </p:cNvPr>
          <p:cNvSpPr>
            <a:spLocks noGrp="1"/>
          </p:cNvSpPr>
          <p:nvPr>
            <p:ph type="title"/>
          </p:nvPr>
        </p:nvSpPr>
        <p:spPr/>
        <p:txBody>
          <a:bodyPr/>
          <a:lstStyle/>
          <a:p>
            <a:r>
              <a:rPr lang="it-IT" dirty="0"/>
              <a:t>Difficoltà</a:t>
            </a:r>
            <a:endParaRPr lang="fr-FR" dirty="0"/>
          </a:p>
        </p:txBody>
      </p:sp>
      <p:sp>
        <p:nvSpPr>
          <p:cNvPr id="3" name="Sous-titre 2">
            <a:extLst>
              <a:ext uri="{FF2B5EF4-FFF2-40B4-BE49-F238E27FC236}">
                <a16:creationId xmlns:a16="http://schemas.microsoft.com/office/drawing/2014/main" id="{583C2F69-881B-BEB4-8E04-E978FF8BD6F0}"/>
              </a:ext>
            </a:extLst>
          </p:cNvPr>
          <p:cNvSpPr>
            <a:spLocks noGrp="1"/>
          </p:cNvSpPr>
          <p:nvPr>
            <p:ph type="subTitle" idx="1"/>
          </p:nvPr>
        </p:nvSpPr>
        <p:spPr>
          <a:xfrm>
            <a:off x="1121987" y="1337878"/>
            <a:ext cx="6900025" cy="388800"/>
          </a:xfrm>
        </p:spPr>
        <p:txBody>
          <a:bodyPr/>
          <a:lstStyle/>
          <a:p>
            <a:r>
              <a:rPr lang="it-IT" sz="2000" dirty="0"/>
              <a:t>Perché il linguaggio naturale è difficile da trattare?</a:t>
            </a:r>
            <a:endParaRPr lang="fr-FR" sz="2000" dirty="0"/>
          </a:p>
        </p:txBody>
      </p:sp>
      <p:sp>
        <p:nvSpPr>
          <p:cNvPr id="4" name="Sous-titre 3">
            <a:extLst>
              <a:ext uri="{FF2B5EF4-FFF2-40B4-BE49-F238E27FC236}">
                <a16:creationId xmlns:a16="http://schemas.microsoft.com/office/drawing/2014/main" id="{145E767B-5E92-FFE4-BEE7-69E218D0A14B}"/>
              </a:ext>
            </a:extLst>
          </p:cNvPr>
          <p:cNvSpPr>
            <a:spLocks noGrp="1"/>
          </p:cNvSpPr>
          <p:nvPr>
            <p:ph type="subTitle" idx="2"/>
          </p:nvPr>
        </p:nvSpPr>
        <p:spPr/>
        <p:txBody>
          <a:bodyPr/>
          <a:lstStyle/>
          <a:p>
            <a:pPr marL="139700" indent="0">
              <a:buNone/>
            </a:pPr>
            <a:r>
              <a:rPr lang="it-IT" sz="2400" dirty="0"/>
              <a:t>Perché il linguaggio naturale è…</a:t>
            </a:r>
          </a:p>
          <a:p>
            <a:r>
              <a:rPr lang="it-IT" sz="2800" dirty="0"/>
              <a:t>Ambiguo</a:t>
            </a:r>
          </a:p>
          <a:p>
            <a:r>
              <a:rPr lang="it-IT" sz="2800" dirty="0"/>
              <a:t>Implicito</a:t>
            </a:r>
          </a:p>
          <a:p>
            <a:r>
              <a:rPr lang="fr-FR" sz="2800" dirty="0" err="1"/>
              <a:t>Naturale</a:t>
            </a:r>
            <a:r>
              <a:rPr lang="fr-FR" sz="2800" dirty="0"/>
              <a:t> !</a:t>
            </a:r>
          </a:p>
        </p:txBody>
      </p:sp>
    </p:spTree>
    <p:extLst>
      <p:ext uri="{BB962C8B-B14F-4D97-AF65-F5344CB8AC3E}">
        <p14:creationId xmlns:p14="http://schemas.microsoft.com/office/powerpoint/2010/main" val="3494985363"/>
      </p:ext>
    </p:extLst>
  </p:cSld>
  <p:clrMapOvr>
    <a:masterClrMapping/>
  </p:clrMapOvr>
</p:sld>
</file>

<file path=ppt/theme/theme1.xml><?xml version="1.0" encoding="utf-8"?>
<a:theme xmlns:a="http://schemas.openxmlformats.org/drawingml/2006/main" name="Study Planning by Slidesgo">
  <a:themeElements>
    <a:clrScheme name="Simple Light">
      <a:dk1>
        <a:srgbClr val="2F2534"/>
      </a:dk1>
      <a:lt1>
        <a:srgbClr val="FFF7F6"/>
      </a:lt1>
      <a:dk2>
        <a:srgbClr val="D64334"/>
      </a:dk2>
      <a:lt2>
        <a:srgbClr val="FCC107"/>
      </a:lt2>
      <a:accent1>
        <a:srgbClr val="F7D89E"/>
      </a:accent1>
      <a:accent2>
        <a:srgbClr val="FF7A6D"/>
      </a:accent2>
      <a:accent3>
        <a:srgbClr val="FFFFFF"/>
      </a:accent3>
      <a:accent4>
        <a:srgbClr val="FFFFFF"/>
      </a:accent4>
      <a:accent5>
        <a:srgbClr val="FFFFFF"/>
      </a:accent5>
      <a:accent6>
        <a:srgbClr val="FFFFFF"/>
      </a:accent6>
      <a:hlink>
        <a:srgbClr val="2F25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TotalTime>
  <Words>3159</Words>
  <Application>Microsoft Office PowerPoint</Application>
  <PresentationFormat>Affichage à l'écran (16:9)</PresentationFormat>
  <Paragraphs>326</Paragraphs>
  <Slides>45</Slides>
  <Notes>31</Notes>
  <HiddenSlides>2</HiddenSlides>
  <MMClips>1</MMClips>
  <ScaleCrop>false</ScaleCrop>
  <HeadingPairs>
    <vt:vector size="6" baseType="variant">
      <vt:variant>
        <vt:lpstr>Polices utilisées</vt:lpstr>
      </vt:variant>
      <vt:variant>
        <vt:i4>17</vt:i4>
      </vt:variant>
      <vt:variant>
        <vt:lpstr>Thème</vt:lpstr>
      </vt:variant>
      <vt:variant>
        <vt:i4>2</vt:i4>
      </vt:variant>
      <vt:variant>
        <vt:lpstr>Titres des diapositives</vt:lpstr>
      </vt:variant>
      <vt:variant>
        <vt:i4>45</vt:i4>
      </vt:variant>
    </vt:vector>
  </HeadingPairs>
  <TitlesOfParts>
    <vt:vector size="64" baseType="lpstr">
      <vt:lpstr>Bebas Neue</vt:lpstr>
      <vt:lpstr>DM Sans Medium</vt:lpstr>
      <vt:lpstr>MentiText</vt:lpstr>
      <vt:lpstr>Arial</vt:lpstr>
      <vt:lpstr>Proxima Nova</vt:lpstr>
      <vt:lpstr>Golos Text</vt:lpstr>
      <vt:lpstr>Figtree</vt:lpstr>
      <vt:lpstr>MuseoModerno</vt:lpstr>
      <vt:lpstr>Abel</vt:lpstr>
      <vt:lpstr>Proxima Nova Semibold</vt:lpstr>
      <vt:lpstr>Open Sans</vt:lpstr>
      <vt:lpstr>Arial Unicode MS</vt:lpstr>
      <vt:lpstr>Roboto</vt:lpstr>
      <vt:lpstr>Wingdings</vt:lpstr>
      <vt:lpstr>Söhne</vt:lpstr>
      <vt:lpstr>Syne</vt:lpstr>
      <vt:lpstr>Calibri</vt:lpstr>
      <vt:lpstr>Study Planning by Slidesgo</vt:lpstr>
      <vt:lpstr>Slidesgo Final Pages</vt:lpstr>
      <vt:lpstr>Cos’è la linguistica computazionale</vt:lpstr>
      <vt:lpstr>Sommario</vt:lpstr>
      <vt:lpstr>Présentation PowerPoint</vt:lpstr>
      <vt:lpstr>Présentation PowerPoint</vt:lpstr>
      <vt:lpstr>Brevi accenni sulla storia della linguistica computazionale</vt:lpstr>
      <vt:lpstr>Présentation PowerPoint</vt:lpstr>
      <vt:lpstr>Présentation PowerPoint</vt:lpstr>
      <vt:lpstr>Présentation PowerPoint</vt:lpstr>
      <vt:lpstr>Difficoltà</vt:lpstr>
      <vt:lpstr>Ambiguo</vt:lpstr>
      <vt:lpstr>Implicito</vt:lpstr>
      <vt:lpstr>Présentation PowerPoint</vt:lpstr>
      <vt:lpstr>I tasks in linguistica computazionale</vt:lpstr>
      <vt:lpstr>Présentation PowerPoint</vt:lpstr>
      <vt:lpstr>Présentation PowerPoint</vt:lpstr>
      <vt:lpstr>Présentation PowerPoint</vt:lpstr>
      <vt:lpstr>Présentation PowerPoint</vt:lpstr>
      <vt:lpstr>AI e voce: doppiatori inutili?</vt:lpstr>
      <vt:lpstr>I tasks in linguistica computazionale</vt:lpstr>
      <vt:lpstr>Pipeline</vt:lpstr>
      <vt:lpstr>Come si tratta il linguaggio ?</vt:lpstr>
      <vt:lpstr>Come si tratta il linguaggio ?</vt:lpstr>
      <vt:lpstr>Présentation PowerPoint</vt:lpstr>
      <vt:lpstr>Cos’è un token ?</vt:lpstr>
      <vt:lpstr>Cos’è un token ?</vt:lpstr>
      <vt:lpstr>Analisi grammaticale e morfosintattica</vt:lpstr>
      <vt:lpstr>Corpora e linguistica</vt:lpstr>
      <vt:lpstr>Cos’è un corpus?</vt:lpstr>
      <vt:lpstr>A cosa servono i corpora?</vt:lpstr>
      <vt:lpstr>Come si costituisce un corpus?</vt:lpstr>
      <vt:lpstr>Come si costituisce un corpus?</vt:lpstr>
      <vt:lpstr>Perché corpus  e linguistica computazionale ?</vt:lpstr>
      <vt:lpstr>Ricerca</vt:lpstr>
      <vt:lpstr>Corpus Scolinter</vt:lpstr>
      <vt:lpstr>Présentation PowerPoint</vt:lpstr>
      <vt:lpstr>Ricerche precedenti e attuali</vt:lpstr>
      <vt:lpstr>Coreferenza nel corpus  Scolinter</vt:lpstr>
      <vt:lpstr>La presenza di omissioni</vt:lpstr>
      <vt:lpstr>Le omissioni nel corpus francese</vt:lpstr>
      <vt:lpstr>Présentation PowerPoint</vt:lpstr>
      <vt:lpstr>Come risolvere il problema?</vt:lpstr>
      <vt:lpstr>Lavoro pratico – Colab</vt:lpstr>
      <vt:lpstr>Grazie per l’attenzione</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Cos’è la linguistica computazionale</dc:title>
  <dc:creator>Martina Barletta</dc:creator>
  <cp:lastModifiedBy>Martina Barletta</cp:lastModifiedBy>
  <cp:revision>3</cp:revision>
  <dcterms:modified xsi:type="dcterms:W3CDTF">2024-09-06T10:34:14Z</dcterms:modified>
</cp:coreProperties>
</file>